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0"/>
  </p:notesMasterIdLst>
  <p:sldIdLst>
    <p:sldId id="256" r:id="rId2"/>
    <p:sldId id="288" r:id="rId3"/>
    <p:sldId id="281" r:id="rId4"/>
    <p:sldId id="285" r:id="rId5"/>
    <p:sldId id="282" r:id="rId6"/>
    <p:sldId id="283" r:id="rId7"/>
    <p:sldId id="257" r:id="rId8"/>
    <p:sldId id="286" r:id="rId9"/>
    <p:sldId id="278" r:id="rId10"/>
    <p:sldId id="289" r:id="rId11"/>
    <p:sldId id="269" r:id="rId12"/>
    <p:sldId id="279" r:id="rId13"/>
    <p:sldId id="274" r:id="rId14"/>
    <p:sldId id="262" r:id="rId15"/>
    <p:sldId id="268" r:id="rId16"/>
    <p:sldId id="258" r:id="rId17"/>
    <p:sldId id="276" r:id="rId18"/>
    <p:sldId id="266" r:id="rId19"/>
    <p:sldId id="267" r:id="rId20"/>
    <p:sldId id="259" r:id="rId21"/>
    <p:sldId id="265" r:id="rId22"/>
    <p:sldId id="280" r:id="rId23"/>
    <p:sldId id="290" r:id="rId24"/>
    <p:sldId id="263" r:id="rId25"/>
    <p:sldId id="277" r:id="rId26"/>
    <p:sldId id="287" r:id="rId27"/>
    <p:sldId id="271"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9"/>
    <p:restoredTop sz="73757"/>
  </p:normalViewPr>
  <p:slideViewPr>
    <p:cSldViewPr snapToGrid="0" snapToObjects="1">
      <p:cViewPr varScale="1">
        <p:scale>
          <a:sx n="92" d="100"/>
          <a:sy n="92" d="100"/>
        </p:scale>
        <p:origin x="1632" y="16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C1CB9-B209-F84B-B6CA-4FD8C766EE11}" type="datetimeFigureOut">
              <a:rPr lang="en-US" smtClean="0"/>
              <a:t>11/24/17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95335-17EC-0247-8660-1A632831480B}" type="slidenum">
              <a:rPr lang="en-US" smtClean="0"/>
              <a:t>‹#›</a:t>
            </a:fld>
            <a:endParaRPr lang="en-US"/>
          </a:p>
        </p:txBody>
      </p:sp>
    </p:spTree>
    <p:extLst>
      <p:ext uri="{BB962C8B-B14F-4D97-AF65-F5344CB8AC3E}">
        <p14:creationId xmlns:p14="http://schemas.microsoft.com/office/powerpoint/2010/main" val="172262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First</a:t>
            </a:r>
            <a:r>
              <a:rPr lang="en-US" baseline="0" dirty="0" smtClean="0"/>
              <a:t> I would like to thank you all for coming to my thesis defense, and in particular to express my gratitude to Randi </a:t>
            </a:r>
            <a:r>
              <a:rPr lang="en-US" baseline="0" dirty="0" err="1" smtClean="0"/>
              <a:t>Mathisen</a:t>
            </a:r>
            <a:r>
              <a:rPr lang="en-US" baseline="0" dirty="0" smtClean="0"/>
              <a:t> and Haakon </a:t>
            </a:r>
            <a:r>
              <a:rPr lang="en-US" baseline="0" dirty="0" err="1" smtClean="0"/>
              <a:t>Benestad</a:t>
            </a:r>
            <a:r>
              <a:rPr lang="en-US" baseline="0" dirty="0" smtClean="0"/>
              <a:t> for taking the time to be here as examiners. T</a:t>
            </a:r>
            <a:r>
              <a:rPr lang="en-US" dirty="0" smtClean="0"/>
              <a:t>oday</a:t>
            </a:r>
            <a:r>
              <a:rPr lang="en-US" baseline="0" dirty="0" smtClean="0"/>
              <a:t> I will be presenting the research described in my thesis, titled “Molecular Profiling of MPA/DMBA-induced Mouse Mammary Tumors”.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a:t>
            </a:fld>
            <a:endParaRPr lang="en-US"/>
          </a:p>
        </p:txBody>
      </p:sp>
    </p:spTree>
    <p:extLst>
      <p:ext uri="{BB962C8B-B14F-4D97-AF65-F5344CB8AC3E}">
        <p14:creationId xmlns:p14="http://schemas.microsoft.com/office/powerpoint/2010/main" val="69621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the tumors were harvested, tissue sections were stained with hematoxylin and eosin, and evaluated by an animal pathologist. Tissue sections were also subjected to immunohistochemical staining. We stained for the basal marker K5, the luminal marker </a:t>
            </a:r>
            <a:r>
              <a:rPr lang="en-US" baseline="0" dirty="0" smtClean="0"/>
              <a:t>K18 and the </a:t>
            </a:r>
            <a:r>
              <a:rPr lang="en-US" baseline="0" dirty="0" err="1" smtClean="0"/>
              <a:t>profileration</a:t>
            </a:r>
            <a:r>
              <a:rPr lang="en-US" baseline="0" dirty="0" smtClean="0"/>
              <a:t> marker </a:t>
            </a:r>
            <a:r>
              <a:rPr lang="en-US" baseline="0" dirty="0" smtClean="0"/>
              <a:t>Ki67. We also stained the hormone receptors most relevant in human breast cancer, ER</a:t>
            </a:r>
            <a:r>
              <a:rPr lang="en-US" baseline="0" dirty="0" smtClean="0"/>
              <a:t>, PR and HER2. Tumors were then subjected whole exome sequencing at a 100x coverage, using the industry standard Agilent mouse all exon kit, run on an Illumina </a:t>
            </a:r>
            <a:r>
              <a:rPr lang="en-US" baseline="0" dirty="0" err="1" smtClean="0"/>
              <a:t>Hiseq</a:t>
            </a:r>
            <a:r>
              <a:rPr lang="en-US" baseline="0" dirty="0" smtClean="0"/>
              <a:t>. For validation purposes, 70 mutation which were discovered from the exome sequences were sequenced using the Sanger method.</a:t>
            </a:r>
          </a:p>
        </p:txBody>
      </p:sp>
      <p:sp>
        <p:nvSpPr>
          <p:cNvPr id="4" name="Slide Number Placeholder 3"/>
          <p:cNvSpPr>
            <a:spLocks noGrp="1"/>
          </p:cNvSpPr>
          <p:nvPr>
            <p:ph type="sldNum" sz="quarter" idx="10"/>
          </p:nvPr>
        </p:nvSpPr>
        <p:spPr/>
        <p:txBody>
          <a:bodyPr/>
          <a:lstStyle/>
          <a:p>
            <a:fld id="{31695335-17EC-0247-8660-1A632831480B}" type="slidenum">
              <a:rPr lang="en-US" smtClean="0"/>
              <a:t>12</a:t>
            </a:fld>
            <a:endParaRPr lang="en-US"/>
          </a:p>
        </p:txBody>
      </p:sp>
    </p:spTree>
    <p:extLst>
      <p:ext uri="{BB962C8B-B14F-4D97-AF65-F5344CB8AC3E}">
        <p14:creationId xmlns:p14="http://schemas.microsoft.com/office/powerpoint/2010/main" val="194388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 histological level, MPA/DMBA-induced tumors displayed a strong diversity. Four HE stained sections are shown here, displaying a subset of the discovered histological characteristics. Spindle cell components and cornification were frequently seen, a finding which is uncommon for human breast cancers and more frequently seen in sarcomas. Squamous cell carcinoma characteristics was also seen in many tumors, a finding also rarely seen in breast cancer. At a histological level, it therefore appears that MPA/DMBA-induced tumors show a high divergence from human breast cancers. Inflammatory features were seen in most tumors, confirming immunological activity despite the immunosuppressive effect of DMBA.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14</a:t>
            </a:fld>
            <a:endParaRPr lang="en-US"/>
          </a:p>
        </p:txBody>
      </p:sp>
    </p:spTree>
    <p:extLst>
      <p:ext uri="{BB962C8B-B14F-4D97-AF65-F5344CB8AC3E}">
        <p14:creationId xmlns:p14="http://schemas.microsoft.com/office/powerpoint/2010/main" val="177970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Immunohistochemical</a:t>
            </a:r>
            <a:r>
              <a:rPr lang="en-US" baseline="0" dirty="0" smtClean="0"/>
              <a:t> markers also showed a marked divergence between tumors. 11 of 18 tumors expressed the basal marker K5, and 10 of 18 tumors expressed the luminal marker K18. 5 tumors expressed both markers, while 2 tumors expressed neither. While these markers are often used as a marker for cell of origin and a surrogate marker for subtypes, the existence of double positive and double negative tumors makes the interpretation of these results challenging. In total, 13 tumors stained positively each for ER and PR, of which 12 stained positively for both. 3 tumors stained positively for neither hormone receptor. No tumors expressed detectable amounts of HER2. Proliferation rates, as measured by Ki67, diverged strongly, ranging from 2% to 48%. We did not find any significant associations between any hormone receptors and cytokeratins, nor associations between proliferation rate and cytokeratin or hormone receptor status.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15</a:t>
            </a:fld>
            <a:endParaRPr lang="en-US"/>
          </a:p>
        </p:txBody>
      </p:sp>
    </p:spTree>
    <p:extLst>
      <p:ext uri="{BB962C8B-B14F-4D97-AF65-F5344CB8AC3E}">
        <p14:creationId xmlns:p14="http://schemas.microsoft.com/office/powerpoint/2010/main" val="33062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Sequencing revealed a very</a:t>
            </a:r>
            <a:r>
              <a:rPr lang="en-US" baseline="0" dirty="0" smtClean="0"/>
              <a:t> high rate of mutations in MPA/DMBA-induced tumors, with tumors carrying between 288 and 1795 exonic mutations per tumor, with a median of 459 mutations. When averaged across the entire exome, this reveals a mutation rate ranging from 5.8 to 36.2 mutations per megabase, with a median of 9.3. This can be strongly contrasted with the mean mutation rate of 1.3 mutations per megabase found in human breast cancers.</a:t>
            </a:r>
          </a:p>
          <a:p>
            <a:endParaRPr lang="en-US" baseline="0" dirty="0" smtClean="0"/>
          </a:p>
          <a:p>
            <a:r>
              <a:rPr lang="en-US" baseline="0" dirty="0" smtClean="0"/>
              <a:t>We sought to identify which mutations may have acted as driver mutations, by filtering for non-synonymous mutations in genes identified by the COSMIC database as driver mutations. We found driver mutations in all tumors, and that tumors carried between 4 and 32 mutations in driver genes, with a mean of 15 mutations. Several genes were mutated at high rates, with the genes Nf1, Trp53, </a:t>
            </a:r>
            <a:r>
              <a:rPr lang="en-US" baseline="0" dirty="0" err="1" smtClean="0"/>
              <a:t>Atr</a:t>
            </a:r>
            <a:r>
              <a:rPr lang="en-US" baseline="0" dirty="0" smtClean="0"/>
              <a:t> and Fat1 being mutated in 5 of 18 tumors.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16</a:t>
            </a:fld>
            <a:endParaRPr lang="en-US"/>
          </a:p>
        </p:txBody>
      </p:sp>
    </p:spTree>
    <p:extLst>
      <p:ext uri="{BB962C8B-B14F-4D97-AF65-F5344CB8AC3E}">
        <p14:creationId xmlns:p14="http://schemas.microsoft.com/office/powerpoint/2010/main" val="196117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however be noted that our analyses thus far have only filtered based on</a:t>
            </a:r>
            <a:r>
              <a:rPr lang="en-US" baseline="0" dirty="0" smtClean="0"/>
              <a:t> driver gene status and that mutations are non-synonymous. This does not guarantee that the given mutation actually has a biologically relevant effect. For example, oncogenes generally acquire activating mutations found at specific known hotspot sites. Therefore, a stop-gain in most oncogenes will not lead to a gain of function. To ascertain the biological relevance of mutations, we compared the resultant amino acid changes in all driver genes to amino acid changes found in the COSMIC database. We found a number of mutations in hotspot locations, in particular in the genes Ctnnb1 (beta catenin), </a:t>
            </a:r>
            <a:r>
              <a:rPr lang="en-US" baseline="0" dirty="0" err="1" smtClean="0"/>
              <a:t>Hras</a:t>
            </a:r>
            <a:r>
              <a:rPr lang="en-US" baseline="0" dirty="0" smtClean="0"/>
              <a:t>, </a:t>
            </a:r>
            <a:r>
              <a:rPr lang="en-US" baseline="0" dirty="0" err="1" smtClean="0"/>
              <a:t>Kras</a:t>
            </a:r>
            <a:r>
              <a:rPr lang="en-US" baseline="0" dirty="0" smtClean="0"/>
              <a:t>, </a:t>
            </a:r>
            <a:r>
              <a:rPr lang="en-US" baseline="0" dirty="0" err="1" smtClean="0"/>
              <a:t>Nras</a:t>
            </a:r>
            <a:r>
              <a:rPr lang="en-US" baseline="0" dirty="0" smtClean="0"/>
              <a:t>, Pik3ca and Trp53. Of note, 8 of 18 tumors carried hotspot mutations in the 3 </a:t>
            </a:r>
            <a:r>
              <a:rPr lang="en-US" baseline="0" dirty="0" err="1" smtClean="0"/>
              <a:t>ras</a:t>
            </a:r>
            <a:r>
              <a:rPr lang="en-US" baseline="0" dirty="0" smtClean="0"/>
              <a:t> genes, leading us to believe that activation of the </a:t>
            </a:r>
            <a:r>
              <a:rPr lang="en-US" baseline="0" dirty="0" err="1" smtClean="0"/>
              <a:t>ras</a:t>
            </a:r>
            <a:r>
              <a:rPr lang="en-US" baseline="0" dirty="0" smtClean="0"/>
              <a:t> oncogene is a frequently occurring event in MPA/DMBA-induced tumors.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17</a:t>
            </a:fld>
            <a:endParaRPr lang="en-US"/>
          </a:p>
        </p:txBody>
      </p:sp>
    </p:spTree>
    <p:extLst>
      <p:ext uri="{BB962C8B-B14F-4D97-AF65-F5344CB8AC3E}">
        <p14:creationId xmlns:p14="http://schemas.microsoft.com/office/powerpoint/2010/main" val="418088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compared the mutation rates of specific genes between human breast cancer and MPA/DMBA-induced tumors. Of the 100 most frequently occurring mutation in human breast cancer, we found mutations in 62 of those genes in our cohort of 18 tumors. Of these 62 genes, 18 were mutated at a significantly higher rate in MPA/DMBA-induced tumors. Pik3ca was the only tumor found in both cohorts, but which was mutated significantly less frequently in MPA/DMBA-induced tumors. Also of note, is the absence of of mutations in several genes frequently mutated in human breast cancer, such as CDH1, GATA3 and MAP3K1, all of which are mutated at a rate of approximately 10% in human breast cancers. It must also be noted that several of the genes frequently mutated in MPA/DMBA-induced tumors are very rarely found to be mutated in human breast cancer. Mutation of </a:t>
            </a:r>
            <a:r>
              <a:rPr lang="en-US" baseline="0" dirty="0" err="1" smtClean="0"/>
              <a:t>ras</a:t>
            </a:r>
            <a:r>
              <a:rPr lang="en-US" baseline="0" dirty="0" smtClean="0"/>
              <a:t> genes is one such example. It can therefore be concluded that while there is a large degree of overlap between mutations found in the two systems, there is a large divergence between the two.</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18</a:t>
            </a:fld>
            <a:endParaRPr lang="en-US"/>
          </a:p>
        </p:txBody>
      </p:sp>
    </p:spTree>
    <p:extLst>
      <p:ext uri="{BB962C8B-B14F-4D97-AF65-F5344CB8AC3E}">
        <p14:creationId xmlns:p14="http://schemas.microsoft.com/office/powerpoint/2010/main" val="207606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inspect the mutagenic effect of DMBA, we analyzed the mutational spectra, as seen in the figure. We found that the vast majority of mutations were T&gt;A transversions, representing 62.6% of all mutations, C&gt;A transversions were also relatively highly represented, accounting for 16.8% of all mutations. Notably, these findings were remarkably similar between tumors, in stark contrast to all other findings.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19</a:t>
            </a:fld>
            <a:endParaRPr lang="en-US"/>
          </a:p>
        </p:txBody>
      </p:sp>
    </p:spTree>
    <p:extLst>
      <p:ext uri="{BB962C8B-B14F-4D97-AF65-F5344CB8AC3E}">
        <p14:creationId xmlns:p14="http://schemas.microsoft.com/office/powerpoint/2010/main" val="47979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extended this</a:t>
            </a:r>
            <a:r>
              <a:rPr lang="en-US" baseline="0" dirty="0" smtClean="0"/>
              <a:t> analysis by looking into mutations when put into the context of the nucleotides placed before, and after the mutated nucleotide. This is known as the trinucleotide context. The histograms shown here depict two representative tumors, with each bar representing the proportion of mutations in a given trinucleotide context. A pattern now appears in which there are 4 bars among the T&gt;A transversions that are larger than the others. These 4 bars represent T&gt;A transversions in the context of a 3’ guanine. While less apparent, a similar pattern also emerges amongst T&gt;C and T&gt;G mutations, a finding which is statistically significant. Another less apparent finding is the overrepresentation of cytosine mutations in positions with a 3’ adenine. Again, the tumors are remarkably homogeneous, and we believe that these mutation patterns represent the imprint of DMBA on the genome.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20</a:t>
            </a:fld>
            <a:endParaRPr lang="en-US"/>
          </a:p>
        </p:txBody>
      </p:sp>
    </p:spTree>
    <p:extLst>
      <p:ext uri="{BB962C8B-B14F-4D97-AF65-F5344CB8AC3E}">
        <p14:creationId xmlns:p14="http://schemas.microsoft.com/office/powerpoint/2010/main" val="967896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tumor</a:t>
            </a:r>
            <a:r>
              <a:rPr lang="en-US" baseline="0" dirty="0" smtClean="0"/>
              <a:t> etiologies reveal varying imprints on the genome, as revealed by their mutational spectra in a trinucleotide context </a:t>
            </a:r>
            <a:r>
              <a:rPr lang="mr-IN" baseline="0" dirty="0" smtClean="0"/>
              <a:t>–</a:t>
            </a:r>
            <a:r>
              <a:rPr lang="en-US" baseline="0" dirty="0" smtClean="0"/>
              <a:t> these imprints are known as mutational signatures. We compared the mutational spectra of the MPA/DMBA-induced tumors to the currently known mutational signatures, and found an association with 3 mutational signatures, signatures 4, 22 and 25. These are respectively associated with smoking and tobacco carcinogens for signature 4, aristocholic acid for signature 22, and signature 25 is of unknown etiology. Most prevalent of these is signature 22, as seen in the histogram. Interestingly, none of he mutational signatures we have found are associated with breast cancers. It can therefore be concluded from this data that the etiological effect of MPA/DMBA-induced tumorigenesis is not seen in human breast cancer.</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21</a:t>
            </a:fld>
            <a:endParaRPr lang="en-US"/>
          </a:p>
        </p:txBody>
      </p:sp>
    </p:spTree>
    <p:extLst>
      <p:ext uri="{BB962C8B-B14F-4D97-AF65-F5344CB8AC3E}">
        <p14:creationId xmlns:p14="http://schemas.microsoft.com/office/powerpoint/2010/main" val="48621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order to validate our results, we performed Sanger</a:t>
            </a:r>
            <a:r>
              <a:rPr lang="en-US" baseline="0" dirty="0" smtClean="0"/>
              <a:t> sequencing on 70 of the mutations found in exome sequence data. Of these 66 could be validated. The four mutations which could not be validated all had very low allele frequencies, compared to almost all other validated mutations which had higher allele frequencies. We therefore believe that these are true mutations, but which could not be validated due to limitations in the sensitivity of Sanger sequencing. This data therefore confirms the technical validity of our data.</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22</a:t>
            </a:fld>
            <a:endParaRPr lang="en-US"/>
          </a:p>
        </p:txBody>
      </p:sp>
    </p:spTree>
    <p:extLst>
      <p:ext uri="{BB962C8B-B14F-4D97-AF65-F5344CB8AC3E}">
        <p14:creationId xmlns:p14="http://schemas.microsoft.com/office/powerpoint/2010/main" val="142477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presenting my own research, I will start by giving</a:t>
            </a:r>
            <a:r>
              <a:rPr lang="en-US" baseline="0" dirty="0" smtClean="0"/>
              <a:t> you a brief overview of the field.</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a:t>
            </a:fld>
            <a:endParaRPr lang="en-US"/>
          </a:p>
        </p:txBody>
      </p:sp>
    </p:spTree>
    <p:extLst>
      <p:ext uri="{BB962C8B-B14F-4D97-AF65-F5344CB8AC3E}">
        <p14:creationId xmlns:p14="http://schemas.microsoft.com/office/powerpoint/2010/main" val="8599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our</a:t>
            </a:r>
            <a:r>
              <a:rPr lang="en-US" baseline="0" dirty="0" smtClean="0"/>
              <a:t> findings, we have shown that MPA/DMBA-induced tumors are both histologically and </a:t>
            </a:r>
            <a:r>
              <a:rPr lang="en-US" baseline="0" dirty="0" err="1" smtClean="0"/>
              <a:t>genomically</a:t>
            </a:r>
            <a:r>
              <a:rPr lang="en-US" baseline="0" dirty="0" smtClean="0"/>
              <a:t> very heterogeneous. We found that all MPA/DMBA-induced tumors have a mutation rate several times that of human breast cancer. All MPA/DMBA-induced tumors in our cohort carried mutations in known driver genes, with several carrying mutations in hotspot locations. MPA/DMBA-induced tumors revealed a high frequency of mutations commonly found in human breast cancer, however there was also a high frequency of mutations not found in human breast cancers. Several genes frequently mutated in human breast cancer were also notably absent. MPA/DMBA-induced tumors have a homogeneous mutational spectra, illustrating that DMBA is the dominant mutagenic factor rather than downstream mutagenic effects.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24</a:t>
            </a:fld>
            <a:endParaRPr lang="en-US"/>
          </a:p>
        </p:txBody>
      </p:sp>
    </p:spTree>
    <p:extLst>
      <p:ext uri="{BB962C8B-B14F-4D97-AF65-F5344CB8AC3E}">
        <p14:creationId xmlns:p14="http://schemas.microsoft.com/office/powerpoint/2010/main" val="1884733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be noted</a:t>
            </a:r>
            <a:r>
              <a:rPr lang="en-US" baseline="0" dirty="0" smtClean="0"/>
              <a:t> that a sample size of 18 is relatively small when compared to the sample sizes seen in sequencing studies of human cancer genomes. This issue is exacerbated by the fact that MPA/DMBA-induced tumors display a strong heterogeneity, and attempts to model a similarly diverse disease group. If this study was performed again with the same sample size, I believe we would find the same mutational spectra, but it is entirely possible that the specific mutations found would be entirely different. Thus, far larger sample sizes would be required to fully characterize the genomes of MPA/DMBA-induced tumors. </a:t>
            </a:r>
          </a:p>
          <a:p>
            <a:endParaRPr lang="en-US" baseline="0" dirty="0" smtClean="0"/>
          </a:p>
          <a:p>
            <a:r>
              <a:rPr lang="en-US" baseline="0" dirty="0" smtClean="0"/>
              <a:t>We also chose to use whole exome sequencing rather than whole genome sequencing. This has the advantages of reducing cost, and reducing noise from mutations in </a:t>
            </a:r>
            <a:r>
              <a:rPr lang="en-US" baseline="0" dirty="0" err="1" smtClean="0"/>
              <a:t>intronic</a:t>
            </a:r>
            <a:r>
              <a:rPr lang="en-US" baseline="0" dirty="0" smtClean="0"/>
              <a:t> and intergenic regions likely to be biologically insignificant. Non-exonic mutations may however still be significant, and it must therefore be considered that these can not be found using exome sequencing. It can also be noted that WGS data can yield high quality analyses of copy number aberrations and genomic aberrations, which exome sequencing data has less power to do.</a:t>
            </a:r>
          </a:p>
          <a:p>
            <a:endParaRPr lang="en-US" baseline="0" dirty="0" smtClean="0"/>
          </a:p>
          <a:p>
            <a:r>
              <a:rPr lang="en-US" baseline="0" dirty="0" smtClean="0"/>
              <a:t>Finally, the data presented here does not take gene expression data and copy number data into consideration. These are both of great importance to breast cancer biology, and a </a:t>
            </a:r>
            <a:r>
              <a:rPr lang="en-US" baseline="0" dirty="0" err="1" smtClean="0"/>
              <a:t>characterisation</a:t>
            </a:r>
            <a:r>
              <a:rPr lang="en-US" baseline="0" dirty="0" smtClean="0"/>
              <a:t> of mammary breast cancers can not be considered complete without these data types.</a:t>
            </a:r>
          </a:p>
        </p:txBody>
      </p:sp>
      <p:sp>
        <p:nvSpPr>
          <p:cNvPr id="4" name="Slide Number Placeholder 3"/>
          <p:cNvSpPr>
            <a:spLocks noGrp="1"/>
          </p:cNvSpPr>
          <p:nvPr>
            <p:ph type="sldNum" sz="quarter" idx="10"/>
          </p:nvPr>
        </p:nvSpPr>
        <p:spPr/>
        <p:txBody>
          <a:bodyPr/>
          <a:lstStyle/>
          <a:p>
            <a:fld id="{31695335-17EC-0247-8660-1A632831480B}" type="slidenum">
              <a:rPr lang="en-US" smtClean="0"/>
              <a:t>25</a:t>
            </a:fld>
            <a:endParaRPr lang="en-US"/>
          </a:p>
        </p:txBody>
      </p:sp>
    </p:spTree>
    <p:extLst>
      <p:ext uri="{BB962C8B-B14F-4D97-AF65-F5344CB8AC3E}">
        <p14:creationId xmlns:p14="http://schemas.microsoft.com/office/powerpoint/2010/main" val="1367837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return to the aim of this study, which was to answer the question of whether or not MPA/DMBA-induced mouse mammary tumors are a valid and/or useful model of human breast cancers.</a:t>
            </a:r>
          </a:p>
          <a:p>
            <a:endParaRPr lang="en-US" baseline="0" dirty="0" smtClean="0"/>
          </a:p>
          <a:p>
            <a:r>
              <a:rPr lang="en-US" baseline="0" dirty="0" smtClean="0"/>
              <a:t>Our data show large disparities between MPA/DMBA-induced tumors and human breast cancers. An important point that must be made is however that that both MPA/DMBA-induced tumors and human breast cancers show large degrees of heterogeneity. Therefore, I do not believe that MPA/DMBA-induced tumors as an entire group can accurately represent human breast cancers as an </a:t>
            </a:r>
            <a:r>
              <a:rPr lang="en-US" baseline="0" dirty="0" err="1" smtClean="0"/>
              <a:t>en</a:t>
            </a:r>
            <a:r>
              <a:rPr lang="en-US" dirty="0" err="1" smtClean="0"/>
              <a:t>and</a:t>
            </a:r>
            <a:r>
              <a:rPr lang="en-US" dirty="0" smtClean="0"/>
              <a:t> human breast cancers are both highly </a:t>
            </a:r>
            <a:r>
              <a:rPr lang="en-US" baseline="0" dirty="0" smtClean="0"/>
              <a:t>tire group. However, therapies nowadays are rarely developed to treat breast cancer as a whole, rather to treat specific subgroups based off of biological markers. Therefore, I do believe that MPA/DMBA-induced tumors may still be useful, which leads to a perhaps more appropriate question of what subset of human breast cancers MPA/DMBA-induced tumors are a representative model for?</a:t>
            </a:r>
          </a:p>
          <a:p>
            <a:endParaRPr lang="en-US" baseline="0" dirty="0" smtClean="0"/>
          </a:p>
          <a:p>
            <a:r>
              <a:rPr lang="en-US" dirty="0" smtClean="0"/>
              <a:t>There</a:t>
            </a:r>
            <a:r>
              <a:rPr lang="en-US" baseline="0" dirty="0" smtClean="0"/>
              <a:t> are two points that I would like to mention here. First, MPA/DMBA-induced tumors have a high mutation rate. There is a subset of cancers known as </a:t>
            </a:r>
            <a:r>
              <a:rPr lang="en-US" baseline="0" dirty="0" err="1" smtClean="0"/>
              <a:t>hypermutators</a:t>
            </a:r>
            <a:r>
              <a:rPr lang="en-US" baseline="0" dirty="0" smtClean="0"/>
              <a:t>, with extremely high mutation rates. MPA/DMBA-induced tumors may be a useful model for these. In particular, the effect of checkpoint inhibitors are known to be correlated with high mutation rates which consequently lead to high neoantigen burdens. MPA/DMBA-induced tumors are therefore likely to be a more effective model than genetically engineered mouse models, which generally have low mutation rates, and PDXs which are immunodeficient.</a:t>
            </a:r>
          </a:p>
          <a:p>
            <a:endParaRPr lang="en-US" baseline="0" dirty="0" smtClean="0"/>
          </a:p>
          <a:p>
            <a:r>
              <a:rPr lang="en-US" baseline="0" dirty="0" err="1" smtClean="0"/>
              <a:t>Futher</a:t>
            </a:r>
            <a:r>
              <a:rPr lang="en-US" baseline="0" dirty="0" smtClean="0"/>
              <a:t>, it must be noted that MPA/DMBA-induced tumors can be serially transplanted into immunocompetent mice. While primary MPA/DMBA-induced tumors are highly heterogeneous and unpredictable, serially transplanted tumors can be characterized prior to transplantation. It is therefore possible to perform trials in which only a subset of MPA/DMBA-induced tumors carrying a specific desired trait are used.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26</a:t>
            </a:fld>
            <a:endParaRPr lang="en-US"/>
          </a:p>
        </p:txBody>
      </p:sp>
    </p:spTree>
    <p:extLst>
      <p:ext uri="{BB962C8B-B14F-4D97-AF65-F5344CB8AC3E}">
        <p14:creationId xmlns:p14="http://schemas.microsoft.com/office/powerpoint/2010/main" val="933644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27</a:t>
            </a:fld>
            <a:endParaRPr lang="en-US"/>
          </a:p>
        </p:txBody>
      </p:sp>
    </p:spTree>
    <p:extLst>
      <p:ext uri="{BB962C8B-B14F-4D97-AF65-F5344CB8AC3E}">
        <p14:creationId xmlns:p14="http://schemas.microsoft.com/office/powerpoint/2010/main" val="1866016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28</a:t>
            </a:fld>
            <a:endParaRPr lang="en-US"/>
          </a:p>
        </p:txBody>
      </p:sp>
    </p:spTree>
    <p:extLst>
      <p:ext uri="{BB962C8B-B14F-4D97-AF65-F5344CB8AC3E}">
        <p14:creationId xmlns:p14="http://schemas.microsoft.com/office/powerpoint/2010/main" val="185203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commonly referred to as a single disease, breast cancer is in fact a collection of multiple, heterogeneous diseases. As an entity, breast </a:t>
            </a:r>
            <a:r>
              <a:rPr lang="en-US" baseline="0" dirty="0" smtClean="0"/>
              <a:t>cancers are </a:t>
            </a:r>
            <a:r>
              <a:rPr lang="en-US" baseline="0" dirty="0" smtClean="0"/>
              <a:t>characterized by malignant neoplasms of the mammary ducts or lobules. In this presentation I will be focusing on cancers originating in the mammary ducts. Before becoming invasive, breast cancers generally progress through several stages starting with ductal hyperplasia with or without atypia, followed by the progression to ductal carcinoma in situ, referred to as DCIS. If not discovered and surgically removed, </a:t>
            </a:r>
            <a:r>
              <a:rPr lang="en-US" baseline="0" dirty="0" err="1" smtClean="0"/>
              <a:t>DCISes</a:t>
            </a:r>
            <a:r>
              <a:rPr lang="en-US" baseline="0" dirty="0" smtClean="0"/>
              <a:t> will in most cases become invasive, and eventually metastasize. Metastases frequently occur </a:t>
            </a:r>
            <a:r>
              <a:rPr lang="en-US" baseline="0" dirty="0" smtClean="0"/>
              <a:t>to </a:t>
            </a:r>
            <a:r>
              <a:rPr lang="en-US" baseline="0" dirty="0" smtClean="0"/>
              <a:t>bone tissue, the brain, the liver and/or the lungs, at which point the illness is considered incurable. </a:t>
            </a:r>
          </a:p>
          <a:p>
            <a:endParaRPr lang="en-US" baseline="0" dirty="0" smtClean="0"/>
          </a:p>
          <a:p>
            <a:r>
              <a:rPr lang="en-US" baseline="0" dirty="0" smtClean="0"/>
              <a:t>In terms of epidemiology, breast cancer is the form of cancer with the worldwide highest incidence in women, and carries the fifth highest mortality of all cancers. </a:t>
            </a:r>
            <a:r>
              <a:rPr lang="en-US" baseline="0" dirty="0" smtClean="0"/>
              <a:t>Breast cancer incidence is increasing, almost doubled </a:t>
            </a:r>
            <a:r>
              <a:rPr lang="en-US" baseline="0" dirty="0" smtClean="0"/>
              <a:t>from 1965 to 2015. This is however contrasted with a decreasing mortality, and an increasing 5 year survival. This improvement is largely ascribed to earlier diagnosis, and improved therapies. Nonetheless, breast cancer still causes over half a million deaths every year worldwide, and research into improved therapies, </a:t>
            </a:r>
            <a:r>
              <a:rPr lang="en-US" baseline="0" dirty="0" smtClean="0"/>
              <a:t>as well as diagnostic </a:t>
            </a:r>
            <a:r>
              <a:rPr lang="en-US" baseline="0" dirty="0" smtClean="0"/>
              <a:t>and prognostic tools remain important topics of research.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3</a:t>
            </a:fld>
            <a:endParaRPr lang="en-US"/>
          </a:p>
        </p:txBody>
      </p:sp>
    </p:spTree>
    <p:extLst>
      <p:ext uri="{BB962C8B-B14F-4D97-AF65-F5344CB8AC3E}">
        <p14:creationId xmlns:p14="http://schemas.microsoft.com/office/powerpoint/2010/main" val="209971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has long been possible to measure the expression of single genes, or to sequence single genes. In the past 20 years, it has however become possible to measure gene expression levels across the entire transcriptome, and to sequence entire genomes or exomes</a:t>
            </a:r>
            <a:r>
              <a:rPr lang="en-US" baseline="0" dirty="0" smtClean="0"/>
              <a:t>.</a:t>
            </a:r>
          </a:p>
          <a:p>
            <a:endParaRPr lang="en-US" baseline="0" dirty="0" smtClean="0"/>
          </a:p>
          <a:p>
            <a:r>
              <a:rPr lang="en-US" baseline="0" dirty="0" smtClean="0"/>
              <a:t>The breast cancer transcriptome was first described by Chuck </a:t>
            </a:r>
            <a:r>
              <a:rPr lang="en-US" baseline="0" dirty="0" err="1" smtClean="0"/>
              <a:t>Perou</a:t>
            </a:r>
            <a:r>
              <a:rPr lang="en-US" baseline="0" dirty="0" smtClean="0"/>
              <a:t> and my supervisor Therese </a:t>
            </a:r>
            <a:r>
              <a:rPr lang="en-US" baseline="0" dirty="0" err="1" smtClean="0"/>
              <a:t>Sørlie</a:t>
            </a:r>
            <a:r>
              <a:rPr lang="en-US" baseline="0" dirty="0" smtClean="0"/>
              <a:t> in the early 2000s. These analyses revealed several subtypes of breast cancer with distinct </a:t>
            </a:r>
            <a:r>
              <a:rPr lang="en-US" baseline="0" dirty="0" smtClean="0"/>
              <a:t>clinical outcomes and  high correlations to hormone receptor patterns. </a:t>
            </a:r>
            <a:r>
              <a:rPr lang="en-US" baseline="0" dirty="0" smtClean="0"/>
              <a:t>There are six gene expression subtypes of breast cancer, referred to as the intrinsic subtypes, named luminal A, luminal B, basal-like, HER2 enriched, normal-like, and the more recently discovered claudin-low. </a:t>
            </a:r>
            <a:r>
              <a:rPr lang="en-US" baseline="0" dirty="0" smtClean="0"/>
              <a:t>These </a:t>
            </a:r>
            <a:r>
              <a:rPr lang="en-US" baseline="0" dirty="0" smtClean="0"/>
              <a:t>subtypes </a:t>
            </a:r>
            <a:r>
              <a:rPr lang="en-US" baseline="0" dirty="0" smtClean="0"/>
              <a:t>are considered </a:t>
            </a:r>
            <a:r>
              <a:rPr lang="en-US" baseline="0" dirty="0" smtClean="0"/>
              <a:t>distinct disease entities, each with different underlying </a:t>
            </a:r>
            <a:r>
              <a:rPr lang="en-US" baseline="0" dirty="0" err="1" smtClean="0"/>
              <a:t>biologies</a:t>
            </a:r>
            <a:r>
              <a:rPr lang="en-US" baseline="0" dirty="0" smtClean="0"/>
              <a:t>, prognoses and therapy responses.</a:t>
            </a:r>
          </a:p>
          <a:p>
            <a:endParaRPr lang="en-US" baseline="0" dirty="0" smtClean="0"/>
          </a:p>
          <a:p>
            <a:r>
              <a:rPr lang="en-US" baseline="0" dirty="0" smtClean="0"/>
              <a:t>Whole genome and exome sequencing </a:t>
            </a:r>
            <a:r>
              <a:rPr lang="en-US" baseline="0" dirty="0" smtClean="0"/>
              <a:t>studies of </a:t>
            </a:r>
            <a:r>
              <a:rPr lang="en-US" baseline="0" dirty="0" smtClean="0"/>
              <a:t>breast tumors revealed a heterogeneous set of mutations. </a:t>
            </a:r>
            <a:r>
              <a:rPr lang="en-US" baseline="0" dirty="0" smtClean="0"/>
              <a:t>The most frequently mutated genes in breast cancer are </a:t>
            </a:r>
            <a:r>
              <a:rPr lang="en-US" baseline="0" dirty="0" smtClean="0"/>
              <a:t>PIK3CA and </a:t>
            </a:r>
            <a:r>
              <a:rPr lang="en-US" baseline="0" dirty="0" smtClean="0"/>
              <a:t>TP53, with approximately a third of breast cancers carrying mutations in each of these. </a:t>
            </a:r>
            <a:r>
              <a:rPr lang="en-US" baseline="0" dirty="0" smtClean="0"/>
              <a:t>Mutations in other genes were however found at far lower rates. </a:t>
            </a:r>
            <a:r>
              <a:rPr lang="en-US" baseline="0" dirty="0" smtClean="0"/>
              <a:t>While several mutations are  </a:t>
            </a:r>
            <a:r>
              <a:rPr lang="en-US" baseline="0" dirty="0" smtClean="0"/>
              <a:t>strongly correlated to </a:t>
            </a:r>
            <a:r>
              <a:rPr lang="en-US" baseline="0" dirty="0" smtClean="0"/>
              <a:t>subtypes, there is </a:t>
            </a:r>
            <a:r>
              <a:rPr lang="en-US" baseline="0" dirty="0" smtClean="0"/>
              <a:t>however no single mutation or set of mutations which </a:t>
            </a:r>
            <a:r>
              <a:rPr lang="en-US" baseline="0" dirty="0" smtClean="0"/>
              <a:t>can </a:t>
            </a:r>
            <a:r>
              <a:rPr lang="en-US" baseline="0" dirty="0" smtClean="0"/>
              <a:t>predict the tumor’s gene expression subtype. </a:t>
            </a:r>
            <a:r>
              <a:rPr lang="en-US" baseline="0" dirty="0" smtClean="0"/>
              <a:t>This illustrates that mutations can not alone explain a tumor’s phenotype. It is for example known that breast cancers are strongly influenced by copy number aberrations (CNAs), </a:t>
            </a:r>
            <a:r>
              <a:rPr lang="en-US" baseline="0" dirty="0" smtClean="0"/>
              <a:t>and it is now thought that breast cancers are more strongly driven by copy number aberrations than mutations. </a:t>
            </a:r>
          </a:p>
        </p:txBody>
      </p:sp>
      <p:sp>
        <p:nvSpPr>
          <p:cNvPr id="4" name="Slide Number Placeholder 3"/>
          <p:cNvSpPr>
            <a:spLocks noGrp="1"/>
          </p:cNvSpPr>
          <p:nvPr>
            <p:ph type="sldNum" sz="quarter" idx="10"/>
          </p:nvPr>
        </p:nvSpPr>
        <p:spPr/>
        <p:txBody>
          <a:bodyPr/>
          <a:lstStyle/>
          <a:p>
            <a:fld id="{31695335-17EC-0247-8660-1A632831480B}" type="slidenum">
              <a:rPr lang="en-US" smtClean="0"/>
              <a:t>4</a:t>
            </a:fld>
            <a:endParaRPr lang="en-US"/>
          </a:p>
        </p:txBody>
      </p:sp>
    </p:spTree>
    <p:extLst>
      <p:ext uri="{BB962C8B-B14F-4D97-AF65-F5344CB8AC3E}">
        <p14:creationId xmlns:p14="http://schemas.microsoft.com/office/powerpoint/2010/main" val="75373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Mouse models are commonly used for cancer research, in particular for the </a:t>
            </a:r>
            <a:r>
              <a:rPr lang="en-US" baseline="0" dirty="0" smtClean="0"/>
              <a:t>pre-clinical testing of drugs and for research into basic tumor biology. Mouse models of cancer can broadly be placed into 4 categories. </a:t>
            </a:r>
          </a:p>
          <a:p>
            <a:endParaRPr lang="en-US" baseline="0" dirty="0" smtClean="0"/>
          </a:p>
          <a:p>
            <a:r>
              <a:rPr lang="en-US" baseline="0" dirty="0" smtClean="0"/>
              <a:t>Genetically engineered mouse models carry germline mutations known to induce cancer. </a:t>
            </a:r>
            <a:r>
              <a:rPr lang="en-US" baseline="0" dirty="0" smtClean="0"/>
              <a:t>These are </a:t>
            </a:r>
            <a:r>
              <a:rPr lang="en-US" baseline="0" dirty="0" smtClean="0"/>
              <a:t>particularly useful for studying the effect of a single mutation, but are unlikely to capture the genomic diversity found in human cancers. </a:t>
            </a:r>
            <a:r>
              <a:rPr lang="en-US" baseline="0" dirty="0" smtClean="0"/>
              <a:t>Patient </a:t>
            </a:r>
            <a:r>
              <a:rPr lang="en-US" baseline="0" dirty="0" smtClean="0"/>
              <a:t>derived xenografts are human tumors, transplanted into immunodeficient mice. PDXs are composed of human tumor tissue, and are therefore thought to be the model which most closely reflects human breast cancer. Lack of a functioning immune system is however a major weakness of </a:t>
            </a:r>
            <a:r>
              <a:rPr lang="en-US" baseline="0" dirty="0" smtClean="0"/>
              <a:t>PDXs. Cancer </a:t>
            </a:r>
            <a:r>
              <a:rPr lang="en-US" baseline="0" dirty="0" smtClean="0"/>
              <a:t>cell lines from existing murine tumors can be transplanted into immunocompetent mice, but there are few such well characterized cell lines, and the extent to which they represent human disease is unclear. </a:t>
            </a:r>
            <a:r>
              <a:rPr lang="en-US" baseline="0" dirty="0" smtClean="0"/>
              <a:t>Finally</a:t>
            </a:r>
            <a:r>
              <a:rPr lang="en-US" baseline="0" dirty="0" smtClean="0"/>
              <a:t>, mammary cancers can be induced by the administration of carcinogenic </a:t>
            </a:r>
            <a:r>
              <a:rPr lang="en-US" baseline="0" dirty="0" smtClean="0"/>
              <a:t>chemicals. Chemically induced models are compelling for several reasons. They are able to recapitulate the entire tumorigenic process from initiation, the mice used have functioning immune systems, and they capture a breadth of genomic events. However</a:t>
            </a:r>
            <a:r>
              <a:rPr lang="en-US" baseline="0" dirty="0" smtClean="0"/>
              <a:t>, breast cancer in humans does not appear to be caused by carcinogens. There is therefore debate regarding the validity of these as a model for human breast cancer.</a:t>
            </a:r>
          </a:p>
          <a:p>
            <a:endParaRPr lang="en-US" baseline="0" dirty="0" smtClean="0"/>
          </a:p>
          <a:p>
            <a:r>
              <a:rPr lang="en-US" baseline="0" dirty="0" smtClean="0"/>
              <a:t>It must also be noted that there are several anatomical and physiological differences between mice and human mammary glands. Most importantly</a:t>
            </a:r>
            <a:r>
              <a:rPr lang="en-US" baseline="0" dirty="0" smtClean="0"/>
              <a:t>, the significance of estrogen receptor signaling in mammary tumors is still unclear. </a:t>
            </a:r>
            <a:r>
              <a:rPr lang="en-US" baseline="0" dirty="0" smtClean="0"/>
              <a:t>Also of note, mouse mammary glands have a simpler ductal structure, with ducts terminating in so called Terminal End Buds </a:t>
            </a:r>
            <a:r>
              <a:rPr lang="mr-IN" baseline="0" dirty="0" smtClean="0"/>
              <a:t>–</a:t>
            </a:r>
            <a:r>
              <a:rPr lang="en-US" baseline="0" dirty="0" smtClean="0"/>
              <a:t> this in contrast to the complex branching lobules found in </a:t>
            </a:r>
            <a:r>
              <a:rPr lang="en-US" baseline="0" dirty="0" smtClean="0"/>
              <a:t>humans.</a:t>
            </a:r>
            <a:endParaRPr lang="en-US" baseline="0" dirty="0" smtClean="0"/>
          </a:p>
        </p:txBody>
      </p:sp>
      <p:sp>
        <p:nvSpPr>
          <p:cNvPr id="4" name="Slide Number Placeholder 3"/>
          <p:cNvSpPr>
            <a:spLocks noGrp="1"/>
          </p:cNvSpPr>
          <p:nvPr>
            <p:ph type="sldNum" sz="quarter" idx="10"/>
          </p:nvPr>
        </p:nvSpPr>
        <p:spPr/>
        <p:txBody>
          <a:bodyPr/>
          <a:lstStyle/>
          <a:p>
            <a:fld id="{31695335-17EC-0247-8660-1A632831480B}" type="slidenum">
              <a:rPr lang="en-US" smtClean="0"/>
              <a:t>5</a:t>
            </a:fld>
            <a:endParaRPr lang="en-US"/>
          </a:p>
        </p:txBody>
      </p:sp>
    </p:spTree>
    <p:extLst>
      <p:ext uri="{BB962C8B-B14F-4D97-AF65-F5344CB8AC3E}">
        <p14:creationId xmlns:p14="http://schemas.microsoft.com/office/powerpoint/2010/main" val="121571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the importance of the breast cancer subtypes, gene expression analyses</a:t>
            </a:r>
            <a:r>
              <a:rPr lang="en-US" baseline="0" dirty="0" smtClean="0"/>
              <a:t> are frequently carried out on novel mouse models of breast cancer. In 2013, Adam </a:t>
            </a:r>
            <a:r>
              <a:rPr lang="en-US" baseline="0" dirty="0" err="1" smtClean="0"/>
              <a:t>Pfefferle</a:t>
            </a:r>
            <a:r>
              <a:rPr lang="en-US" baseline="0" dirty="0" smtClean="0"/>
              <a:t> and colleagues carried out a </a:t>
            </a:r>
            <a:r>
              <a:rPr lang="en-US" baseline="0" dirty="0" err="1" smtClean="0"/>
              <a:t>metaanalysis</a:t>
            </a:r>
            <a:r>
              <a:rPr lang="en-US" baseline="0" dirty="0" smtClean="0"/>
              <a:t> of 27 mammary tumor models, of which the majority were genetically engineered. Their analyses revealed 17 distinct murine subtypes, showing a greater range of gene expression patterns than that found in human breast cancers. While many models displayed homogeneous expression patterns, several models displayed heterogeneous expression patterns despite the tumors mostly being initiated by a single, consistent mutation. This </a:t>
            </a:r>
            <a:r>
              <a:rPr lang="en-US" baseline="0" dirty="0" smtClean="0"/>
              <a:t>highlights </a:t>
            </a:r>
            <a:r>
              <a:rPr lang="en-US" baseline="0" dirty="0" smtClean="0"/>
              <a:t>the frequent lack of association between specific mutations and the resulting tumor subtype.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6</a:t>
            </a:fld>
            <a:endParaRPr lang="en-US"/>
          </a:p>
        </p:txBody>
      </p:sp>
    </p:spTree>
    <p:extLst>
      <p:ext uri="{BB962C8B-B14F-4D97-AF65-F5344CB8AC3E}">
        <p14:creationId xmlns:p14="http://schemas.microsoft.com/office/powerpoint/2010/main" val="12520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Mammary </a:t>
            </a:r>
            <a:r>
              <a:rPr lang="en-US" baseline="0" dirty="0" smtClean="0"/>
              <a:t>cancers can be chemically induced by the administration of medroxyprogesterone acetate and 7,12-dimethylbenzanthracene, respectively known as MPA and DMBA. </a:t>
            </a:r>
            <a:r>
              <a:rPr lang="en-US" baseline="0" dirty="0" smtClean="0"/>
              <a:t>DMBA is a potent carcinogen. The carcinogenic effect </a:t>
            </a:r>
            <a:r>
              <a:rPr lang="en-US" baseline="0" dirty="0" smtClean="0"/>
              <a:t>appears to be mediated through two mechanisms. When DMBA comes in contact with DNA, it binds to DNA and forms what is known as DMBA/DNA adducts. Additionally, DMBA </a:t>
            </a:r>
            <a:r>
              <a:rPr lang="en-US" sz="1200" kern="1200" baseline="0" dirty="0" smtClean="0">
                <a:solidFill>
                  <a:schemeClr val="tx1"/>
                </a:solidFill>
                <a:effectLst/>
                <a:latin typeface="+mn-lt"/>
                <a:ea typeface="+mn-ea"/>
                <a:cs typeface="+mn-cs"/>
              </a:rPr>
              <a:t>has </a:t>
            </a:r>
            <a:r>
              <a:rPr lang="en-US" sz="1200" kern="1200" baseline="0" dirty="0" smtClean="0">
                <a:solidFill>
                  <a:schemeClr val="tx1"/>
                </a:solidFill>
                <a:effectLst/>
                <a:latin typeface="+mn-lt"/>
                <a:ea typeface="+mn-ea"/>
                <a:cs typeface="+mn-cs"/>
              </a:rPr>
              <a:t>an </a:t>
            </a:r>
            <a:r>
              <a:rPr lang="en-US" sz="1200" kern="1200" baseline="0" dirty="0" err="1" smtClean="0">
                <a:solidFill>
                  <a:schemeClr val="tx1"/>
                </a:solidFill>
                <a:effectLst/>
                <a:latin typeface="+mn-lt"/>
                <a:ea typeface="+mn-ea"/>
                <a:cs typeface="+mn-cs"/>
              </a:rPr>
              <a:t>immunosuppresive</a:t>
            </a:r>
            <a:r>
              <a:rPr lang="en-US" sz="1200" kern="1200" baseline="0" dirty="0" smtClean="0">
                <a:solidFill>
                  <a:schemeClr val="tx1"/>
                </a:solidFill>
                <a:effectLst/>
                <a:latin typeface="+mn-lt"/>
                <a:ea typeface="+mn-ea"/>
                <a:cs typeface="+mn-cs"/>
              </a:rPr>
              <a:t> effect by i</a:t>
            </a:r>
            <a:r>
              <a:rPr lang="en-US" sz="1200" kern="1200" dirty="0" smtClean="0">
                <a:solidFill>
                  <a:schemeClr val="tx1"/>
                </a:solidFill>
                <a:effectLst/>
                <a:latin typeface="+mn-lt"/>
                <a:ea typeface="+mn-ea"/>
                <a:cs typeface="+mn-cs"/>
              </a:rPr>
              <a:t>nducing apoptosis in lymphoid tissues</a:t>
            </a:r>
            <a:r>
              <a:rPr lang="en-GB" sz="1200" kern="120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 Humans may be exposed to DMBA and other polycyclic aromatic hydrocarbons through exposure to tobacco smoke, foods and occupational exposures such as aluminium production and fossil fuel processing. </a:t>
            </a:r>
            <a:r>
              <a:rPr lang="en-GB" sz="1200" kern="1200" baseline="0" dirty="0" smtClean="0">
                <a:solidFill>
                  <a:schemeClr val="tx1"/>
                </a:solidFill>
                <a:effectLst/>
                <a:latin typeface="+mn-lt"/>
                <a:ea typeface="+mn-ea"/>
                <a:cs typeface="+mn-cs"/>
              </a:rPr>
              <a:t>Oral DMBA administration induces mammary tumors in mice, and in rare cases gastric tumors.</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MPA is a progestin, and when implanted as a subcutaneous pellet in addition to DMBA administration, increases rate of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 formation. It is known that MPA leads to a proliferation of cells in the mammary glands. Thus, there is an increase in the number of cells in the mammary gland upon which DMBA can induce mutations, thereby increasing the likelihood of initiating a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7</a:t>
            </a:fld>
            <a:endParaRPr lang="en-US"/>
          </a:p>
        </p:txBody>
      </p:sp>
    </p:spTree>
    <p:extLst>
      <p:ext uri="{BB962C8B-B14F-4D97-AF65-F5344CB8AC3E}">
        <p14:creationId xmlns:p14="http://schemas.microsoft.com/office/powerpoint/2010/main" val="208373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transcriptome of MPA/DMBA-induced tumors were first described by Yin and colleagues in 2005, and were included in the previously mentioned </a:t>
            </a:r>
            <a:r>
              <a:rPr lang="en-US" dirty="0" err="1" smtClean="0"/>
              <a:t>metaanalysis</a:t>
            </a:r>
            <a:r>
              <a:rPr lang="en-US" dirty="0" smtClean="0"/>
              <a:t> of gene expression patterns</a:t>
            </a:r>
            <a:r>
              <a:rPr lang="en-US" baseline="0" dirty="0" smtClean="0"/>
              <a:t>. </a:t>
            </a:r>
            <a:r>
              <a:rPr lang="en-US" baseline="0" dirty="0" smtClean="0"/>
              <a:t>These </a:t>
            </a:r>
            <a:r>
              <a:rPr lang="en-US" baseline="0" dirty="0" smtClean="0"/>
              <a:t>studies showed </a:t>
            </a:r>
            <a:r>
              <a:rPr lang="en-US" baseline="0" dirty="0" smtClean="0"/>
              <a:t>that MPA/DMBA-induced tumor models have </a:t>
            </a:r>
            <a:r>
              <a:rPr lang="en-US" baseline="0" dirty="0" smtClean="0"/>
              <a:t>highly </a:t>
            </a:r>
            <a:r>
              <a:rPr lang="en-US" baseline="0" dirty="0" smtClean="0"/>
              <a:t>heterogeneous gene </a:t>
            </a:r>
            <a:r>
              <a:rPr lang="en-US" baseline="0" dirty="0" smtClean="0"/>
              <a:t>expression patterns. This is illustrated by that fact that 5 </a:t>
            </a:r>
            <a:r>
              <a:rPr lang="en-US" baseline="0" dirty="0" smtClean="0"/>
              <a:t>different murine subtypes </a:t>
            </a:r>
            <a:r>
              <a:rPr lang="en-US" baseline="0" dirty="0" smtClean="0"/>
              <a:t>were found in a cohort of only </a:t>
            </a:r>
            <a:r>
              <a:rPr lang="en-US" baseline="0" dirty="0" smtClean="0"/>
              <a:t>11 tumors.</a:t>
            </a:r>
          </a:p>
          <a:p>
            <a:endParaRPr lang="en-US" baseline="0" dirty="0" smtClean="0"/>
          </a:p>
          <a:p>
            <a:r>
              <a:rPr lang="en-US" baseline="0" dirty="0" smtClean="0"/>
              <a:t>Tumors initiated by DMBA, with and without MPA were recently sequenced by Abba and colleagues. This revealed a high frequency of mutations, several times that found in human breast cancers. They also found that Pik3ca mutations were frequent in those tumors initiated solely by MPA. Tumors initiated by MPA and DMBA however displayed more heterogeneous expression patterns. Notably, only 9 MPA/DMBA-induced tumors were sequenced, a sample number far too small to draw meaningful conclusions from when analyzing such a heterogeneous model. </a:t>
            </a:r>
            <a:r>
              <a:rPr lang="en-US" baseline="0" dirty="0" smtClean="0"/>
              <a:t>The MPA/DMBA-induced model must therefore still be considered an incompletely characterized model.</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8</a:t>
            </a:fld>
            <a:endParaRPr lang="en-US"/>
          </a:p>
        </p:txBody>
      </p:sp>
    </p:spTree>
    <p:extLst>
      <p:ext uri="{BB962C8B-B14F-4D97-AF65-F5344CB8AC3E}">
        <p14:creationId xmlns:p14="http://schemas.microsoft.com/office/powerpoint/2010/main" val="18316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order to induce mammary carcinogenesis, MPA pellets were implanted subcutaneously into female FVB/N mice at 6 weeks of age. 1 mg of DMBA was administered orally at 9, 10, 12 and 13 weeks of age. MPA pellets only release hormones for 90 days, necessitating the implantation of a second pellet at 19 weeks of age. Mice were sacrificed once tumors reached the ethically allowed size limits, or at week 32 when the second MPA pellet expired. In this study, we analyzed 18 tumors from 14 mice, sacrificed at a mean age of 26 weeks and 4 days.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11</a:t>
            </a:fld>
            <a:endParaRPr lang="en-US"/>
          </a:p>
        </p:txBody>
      </p:sp>
    </p:spTree>
    <p:extLst>
      <p:ext uri="{BB962C8B-B14F-4D97-AF65-F5344CB8AC3E}">
        <p14:creationId xmlns:p14="http://schemas.microsoft.com/office/powerpoint/2010/main" val="159908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675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675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nb-NO"/>
              <a:t>Klikk for å redigere tittelstil</a:t>
            </a:r>
          </a:p>
        </p:txBody>
      </p:sp>
      <p:sp>
        <p:nvSpPr>
          <p:cNvPr id="1027" name="Rectangle 3"/>
          <p:cNvSpPr>
            <a:spLocks noGrp="1" noChangeArrowheads="1"/>
          </p:cNvSpPr>
          <p:nvPr>
            <p:ph type="body" idx="1"/>
          </p:nvPr>
        </p:nvSpPr>
        <p:spPr bwMode="auto">
          <a:xfrm>
            <a:off x="609600" y="1600200"/>
            <a:ext cx="1097280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28" name="Rectangle 4"/>
          <p:cNvSpPr>
            <a:spLocks noGrp="1" noChangeArrowheads="1"/>
          </p:cNvSpPr>
          <p:nvPr>
            <p:ph type="dt" sz="half" idx="2"/>
          </p:nvPr>
        </p:nvSpPr>
        <p:spPr bwMode="auto">
          <a:xfrm>
            <a:off x="624417" y="6021388"/>
            <a:ext cx="3934883" cy="2159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a:solidFill>
                  <a:schemeClr val="bg2"/>
                </a:solidFill>
                <a:latin typeface="+mn-lt"/>
              </a:defRPr>
            </a:lvl1pPr>
          </a:lstStyle>
          <a:p>
            <a:fld id="{D84FE5FD-1FC5-CA4B-8F54-F69D1AC9D998}" type="datetimeFigureOut">
              <a:rPr lang="en-US" smtClean="0"/>
              <a:t>11/24/17</a:t>
            </a:fld>
            <a:endParaRPr lang="en-US"/>
          </a:p>
        </p:txBody>
      </p:sp>
      <p:sp>
        <p:nvSpPr>
          <p:cNvPr id="1029" name="Rectangle 5"/>
          <p:cNvSpPr>
            <a:spLocks noGrp="1" noChangeArrowheads="1"/>
          </p:cNvSpPr>
          <p:nvPr>
            <p:ph type="ftr" sz="quarter" idx="3"/>
          </p:nvPr>
        </p:nvSpPr>
        <p:spPr bwMode="auto">
          <a:xfrm>
            <a:off x="624417" y="6245225"/>
            <a:ext cx="7008283" cy="4762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338D"/>
                </a:solidFill>
                <a:latin typeface="+mn-lt"/>
              </a:defRPr>
            </a:lvl1pPr>
          </a:lstStyle>
          <a:p>
            <a:endParaRPr lang="en-US"/>
          </a:p>
        </p:txBody>
      </p:sp>
      <p:sp>
        <p:nvSpPr>
          <p:cNvPr id="1030" name="Rectangle 6"/>
          <p:cNvSpPr>
            <a:spLocks noGrp="1" noChangeArrowheads="1"/>
          </p:cNvSpPr>
          <p:nvPr>
            <p:ph type="sldNum" sz="quarter" idx="4"/>
          </p:nvPr>
        </p:nvSpPr>
        <p:spPr bwMode="auto">
          <a:xfrm>
            <a:off x="8784167" y="5949950"/>
            <a:ext cx="2844800" cy="28733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900">
                <a:solidFill>
                  <a:schemeClr val="bg2"/>
                </a:solidFill>
                <a:latin typeface="+mn-lt"/>
              </a:defRPr>
            </a:lvl1pPr>
          </a:lstStyle>
          <a:p>
            <a:fld id="{090E43E4-70EF-D74E-94F6-67C3994851A4}" type="slidenum">
              <a:rPr lang="en-US" smtClean="0"/>
              <a:t>‹#›</a:t>
            </a:fld>
            <a:endParaRPr lang="en-US"/>
          </a:p>
        </p:txBody>
      </p:sp>
      <p:pic>
        <p:nvPicPr>
          <p:cNvPr id="1031" name="Picture 7" descr="HSØ_symbo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54834" y="6237288"/>
            <a:ext cx="510117" cy="3429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OUS_logo_RG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0568" y="6092825"/>
            <a:ext cx="2595033" cy="401638"/>
          </a:xfrm>
          <a:prstGeom prst="rect">
            <a:avLst/>
          </a:prstGeom>
          <a:noFill/>
          <a:extLst>
            <a:ext uri="{909E8E84-426E-40dd-AFC4-6F175D3DCCD1}">
              <a14:hiddenFill xmlns="" xmlns:a14="http://schemas.microsoft.com/office/drawing/2010/main">
                <a:solidFill>
                  <a:srgbClr val="FFFFFF"/>
                </a:solidFill>
              </a14:hiddenFill>
            </a:ext>
          </a:extLst>
        </p:spPr>
      </p:pic>
      <p:sp>
        <p:nvSpPr>
          <p:cNvPr id="1033" name="Line 9"/>
          <p:cNvSpPr>
            <a:spLocks noChangeShapeType="1"/>
          </p:cNvSpPr>
          <p:nvPr/>
        </p:nvSpPr>
        <p:spPr bwMode="auto">
          <a:xfrm flipV="1">
            <a:off x="10896600" y="6092826"/>
            <a:ext cx="0" cy="765175"/>
          </a:xfrm>
          <a:prstGeom prst="line">
            <a:avLst/>
          </a:prstGeom>
          <a:noFill/>
          <a:ln w="9525">
            <a:solidFill>
              <a:srgbClr val="00338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Tree>
    <p:extLst>
      <p:ext uri="{BB962C8B-B14F-4D97-AF65-F5344CB8AC3E}">
        <p14:creationId xmlns:p14="http://schemas.microsoft.com/office/powerpoint/2010/main" val="7439683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fontAlgn="base" hangingPunct="1">
        <a:spcBef>
          <a:spcPct val="0"/>
        </a:spcBef>
        <a:spcAft>
          <a:spcPct val="0"/>
        </a:spcAft>
        <a:defRPr sz="4400">
          <a:solidFill>
            <a:srgbClr val="00338D"/>
          </a:solidFill>
          <a:latin typeface="+mj-lt"/>
          <a:ea typeface="+mj-ea"/>
          <a:cs typeface="+mj-cs"/>
        </a:defRPr>
      </a:lvl1pPr>
      <a:lvl2pPr algn="ctr" rtl="0" eaLnBrk="1" fontAlgn="base" hangingPunct="1">
        <a:spcBef>
          <a:spcPct val="0"/>
        </a:spcBef>
        <a:spcAft>
          <a:spcPct val="0"/>
        </a:spcAft>
        <a:defRPr sz="4400">
          <a:solidFill>
            <a:srgbClr val="00338D"/>
          </a:solidFill>
          <a:latin typeface="Calibri" charset="0"/>
          <a:ea typeface="ＭＳ Ｐゴシック" charset="0"/>
        </a:defRPr>
      </a:lvl2pPr>
      <a:lvl3pPr algn="ctr" rtl="0" eaLnBrk="1" fontAlgn="base" hangingPunct="1">
        <a:spcBef>
          <a:spcPct val="0"/>
        </a:spcBef>
        <a:spcAft>
          <a:spcPct val="0"/>
        </a:spcAft>
        <a:defRPr sz="4400">
          <a:solidFill>
            <a:srgbClr val="00338D"/>
          </a:solidFill>
          <a:latin typeface="Calibri" charset="0"/>
          <a:ea typeface="ＭＳ Ｐゴシック" charset="0"/>
        </a:defRPr>
      </a:lvl3pPr>
      <a:lvl4pPr algn="ctr" rtl="0" eaLnBrk="1" fontAlgn="base" hangingPunct="1">
        <a:spcBef>
          <a:spcPct val="0"/>
        </a:spcBef>
        <a:spcAft>
          <a:spcPct val="0"/>
        </a:spcAft>
        <a:defRPr sz="4400">
          <a:solidFill>
            <a:srgbClr val="00338D"/>
          </a:solidFill>
          <a:latin typeface="Calibri" charset="0"/>
          <a:ea typeface="ＭＳ Ｐゴシック" charset="0"/>
        </a:defRPr>
      </a:lvl4pPr>
      <a:lvl5pPr algn="ctr" rtl="0" eaLnBrk="1" fontAlgn="base" hangingPunct="1">
        <a:spcBef>
          <a:spcPct val="0"/>
        </a:spcBef>
        <a:spcAft>
          <a:spcPct val="0"/>
        </a:spcAft>
        <a:defRPr sz="4400">
          <a:solidFill>
            <a:srgbClr val="00338D"/>
          </a:solidFill>
          <a:latin typeface="Calibri" charset="0"/>
          <a:ea typeface="ＭＳ Ｐゴシック" charset="0"/>
        </a:defRPr>
      </a:lvl5pPr>
      <a:lvl6pPr marL="457200" algn="ctr" rtl="0" eaLnBrk="1" fontAlgn="base" hangingPunct="1">
        <a:spcBef>
          <a:spcPct val="0"/>
        </a:spcBef>
        <a:spcAft>
          <a:spcPct val="0"/>
        </a:spcAft>
        <a:defRPr sz="4400">
          <a:solidFill>
            <a:srgbClr val="00338D"/>
          </a:solidFill>
          <a:latin typeface="Calibri" charset="0"/>
          <a:ea typeface="ＭＳ Ｐゴシック" charset="0"/>
        </a:defRPr>
      </a:lvl6pPr>
      <a:lvl7pPr marL="914400" algn="ctr" rtl="0" eaLnBrk="1" fontAlgn="base" hangingPunct="1">
        <a:spcBef>
          <a:spcPct val="0"/>
        </a:spcBef>
        <a:spcAft>
          <a:spcPct val="0"/>
        </a:spcAft>
        <a:defRPr sz="4400">
          <a:solidFill>
            <a:srgbClr val="00338D"/>
          </a:solidFill>
          <a:latin typeface="Calibri" charset="0"/>
          <a:ea typeface="ＭＳ Ｐゴシック" charset="0"/>
        </a:defRPr>
      </a:lvl7pPr>
      <a:lvl8pPr marL="1371600" algn="ctr" rtl="0" eaLnBrk="1" fontAlgn="base" hangingPunct="1">
        <a:spcBef>
          <a:spcPct val="0"/>
        </a:spcBef>
        <a:spcAft>
          <a:spcPct val="0"/>
        </a:spcAft>
        <a:defRPr sz="4400">
          <a:solidFill>
            <a:srgbClr val="00338D"/>
          </a:solidFill>
          <a:latin typeface="Calibri" charset="0"/>
          <a:ea typeface="ＭＳ Ｐゴシック" charset="0"/>
        </a:defRPr>
      </a:lvl8pPr>
      <a:lvl9pPr marL="1828800" algn="ctr" rtl="0" eaLnBrk="1" fontAlgn="base" hangingPunct="1">
        <a:spcBef>
          <a:spcPct val="0"/>
        </a:spcBef>
        <a:spcAft>
          <a:spcPct val="0"/>
        </a:spcAft>
        <a:defRPr sz="4400">
          <a:solidFill>
            <a:srgbClr val="00338D"/>
          </a:solidFill>
          <a:latin typeface="Calibri"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latin typeface="Helvetica Neue" charset="0"/>
                <a:ea typeface="Helvetica Neue" charset="0"/>
                <a:cs typeface="Helvetica Neue" charset="0"/>
              </a:rPr>
              <a:t>Molecular Profiling of MPA/DMBA-Induced Mouse Mammary Tumors</a:t>
            </a:r>
            <a:r>
              <a:rPr lang="en-GB" dirty="0">
                <a:latin typeface="Helvetica Neue" charset="0"/>
                <a:ea typeface="Helvetica Neue" charset="0"/>
                <a:cs typeface="Helvetica Neue" charset="0"/>
              </a:rPr>
              <a:t> </a:t>
            </a:r>
            <a:endParaRPr lang="en-US" dirty="0">
              <a:latin typeface="Helvetica Neue" charset="0"/>
              <a:ea typeface="Helvetica Neue" charset="0"/>
              <a:cs typeface="Helvetica Neue" charset="0"/>
            </a:endParaRPr>
          </a:p>
        </p:txBody>
      </p:sp>
      <p:sp>
        <p:nvSpPr>
          <p:cNvPr id="3" name="Subtitle 2"/>
          <p:cNvSpPr>
            <a:spLocks noGrp="1"/>
          </p:cNvSpPr>
          <p:nvPr>
            <p:ph type="subTitle" idx="1"/>
          </p:nvPr>
        </p:nvSpPr>
        <p:spPr>
          <a:xfrm>
            <a:off x="1389413" y="3731821"/>
            <a:ext cx="9690265" cy="1849582"/>
          </a:xfrm>
        </p:spPr>
        <p:txBody>
          <a:bodyPr/>
          <a:lstStyle/>
          <a:p>
            <a:pPr algn="l"/>
            <a:endParaRPr lang="en-US" sz="2400" dirty="0" smtClean="0">
              <a:latin typeface="Helvetica Neue" charset="0"/>
              <a:ea typeface="Helvetica Neue" charset="0"/>
              <a:cs typeface="Helvetica Neue" charset="0"/>
            </a:endParaRPr>
          </a:p>
          <a:p>
            <a:pPr algn="l"/>
            <a:r>
              <a:rPr lang="en-US" sz="2400" dirty="0" smtClean="0">
                <a:latin typeface="Helvetica Neue" charset="0"/>
                <a:ea typeface="Helvetica Neue" charset="0"/>
                <a:cs typeface="Helvetica Neue" charset="0"/>
              </a:rPr>
              <a:t>Christian Fougner</a:t>
            </a:r>
          </a:p>
          <a:p>
            <a:pPr algn="l"/>
            <a:r>
              <a:rPr lang="en-US" sz="2400" i="1" dirty="0" smtClean="0">
                <a:latin typeface="Helvetica Neue" charset="0"/>
                <a:ea typeface="Helvetica Neue" charset="0"/>
                <a:cs typeface="Helvetica Neue" charset="0"/>
              </a:rPr>
              <a:t>Medical Student Research Program</a:t>
            </a:r>
          </a:p>
          <a:p>
            <a:pPr algn="l"/>
            <a:r>
              <a:rPr lang="en-US" sz="2400" dirty="0" smtClean="0">
                <a:latin typeface="Helvetica Neue" charset="0"/>
                <a:ea typeface="Helvetica Neue" charset="0"/>
                <a:cs typeface="Helvetica Neue" charset="0"/>
              </a:rPr>
              <a:t>Thesis Defense</a:t>
            </a:r>
          </a:p>
          <a:p>
            <a:pPr algn="l"/>
            <a:r>
              <a:rPr lang="en-US" sz="2400" dirty="0" smtClean="0">
                <a:latin typeface="Helvetica Neue" charset="0"/>
                <a:ea typeface="Helvetica Neue" charset="0"/>
                <a:cs typeface="Helvetica Neue" charset="0"/>
              </a:rPr>
              <a:t>24.11.2017</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257015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and Methods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887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MPA/DMBA-induced carcinogenesis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32" y="1284809"/>
            <a:ext cx="10363200" cy="2938103"/>
          </a:xfrm>
          <a:prstGeom prst="rect">
            <a:avLst/>
          </a:prstGeom>
        </p:spPr>
      </p:pic>
      <p:sp>
        <p:nvSpPr>
          <p:cNvPr id="6" name="TextBox 5"/>
          <p:cNvSpPr txBox="1"/>
          <p:nvPr/>
        </p:nvSpPr>
        <p:spPr>
          <a:xfrm>
            <a:off x="7520186" y="3540499"/>
            <a:ext cx="4933071" cy="276999"/>
          </a:xfrm>
          <a:prstGeom prst="rect">
            <a:avLst/>
          </a:prstGeom>
          <a:noFill/>
        </p:spPr>
        <p:txBody>
          <a:bodyPr wrap="square" rtlCol="0">
            <a:spAutoFit/>
          </a:bodyPr>
          <a:lstStyle/>
          <a:p>
            <a:r>
              <a:rPr lang="en-GB" sz="1200" i="1" dirty="0" smtClean="0">
                <a:latin typeface="Helvetica Neue" charset="0"/>
                <a:ea typeface="Helvetica Neue" charset="0"/>
                <a:cs typeface="Helvetica Neue" charset="0"/>
              </a:rPr>
              <a:t>MPA/DMBA protocol (Gonzalez-Suarez et al. 2010)</a:t>
            </a:r>
            <a:endParaRPr lang="en-US" sz="1200" i="1" dirty="0">
              <a:latin typeface="Helvetica Neue" charset="0"/>
              <a:ea typeface="Helvetica Neue" charset="0"/>
              <a:cs typeface="Helvetica Neue" charset="0"/>
            </a:endParaRPr>
          </a:p>
        </p:txBody>
      </p:sp>
      <p:sp>
        <p:nvSpPr>
          <p:cNvPr id="7" name="Content Placeholder 2"/>
          <p:cNvSpPr>
            <a:spLocks noGrp="1"/>
          </p:cNvSpPr>
          <p:nvPr>
            <p:ph idx="1"/>
          </p:nvPr>
        </p:nvSpPr>
        <p:spPr>
          <a:xfrm>
            <a:off x="372093" y="4222912"/>
            <a:ext cx="6313714" cy="2518969"/>
          </a:xfrm>
        </p:spPr>
        <p:txBody>
          <a:bodyPr/>
          <a:lstStyle/>
          <a:p>
            <a:r>
              <a:rPr lang="en-US" dirty="0" smtClean="0"/>
              <a:t>18 mammary tumors analyzed</a:t>
            </a:r>
            <a:endParaRPr lang="en-US" dirty="0" smtClean="0">
              <a:latin typeface="Helvetica Neue" charset="0"/>
              <a:ea typeface="Helvetica Neue" charset="0"/>
              <a:cs typeface="Helvetica Neue" charset="0"/>
            </a:endParaRPr>
          </a:p>
        </p:txBody>
      </p:sp>
      <p:sp>
        <p:nvSpPr>
          <p:cNvPr id="3" name="TextBox 2"/>
          <p:cNvSpPr txBox="1"/>
          <p:nvPr/>
        </p:nvSpPr>
        <p:spPr>
          <a:xfrm>
            <a:off x="2090057" y="3135086"/>
            <a:ext cx="5355772" cy="1087826"/>
          </a:xfrm>
          <a:prstGeom prst="rect">
            <a:avLst/>
          </a:prstGeom>
          <a:solidFill>
            <a:schemeClr val="bg1"/>
          </a:solidFill>
        </p:spPr>
        <p:txBody>
          <a:bodyPr wrap="square" rtlCol="0">
            <a:spAutoFit/>
          </a:bodyPr>
          <a:lstStyle/>
          <a:p>
            <a:endParaRPr lang="en-US"/>
          </a:p>
        </p:txBody>
      </p:sp>
      <p:sp>
        <p:nvSpPr>
          <p:cNvPr id="8" name="TextBox 7"/>
          <p:cNvSpPr txBox="1"/>
          <p:nvPr/>
        </p:nvSpPr>
        <p:spPr>
          <a:xfrm>
            <a:off x="2470068" y="1417638"/>
            <a:ext cx="1733797" cy="482414"/>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146961" y="1900052"/>
            <a:ext cx="380010" cy="33250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96794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 analyses</a:t>
            </a:r>
            <a:endParaRPr lang="en-US" dirty="0"/>
          </a:p>
        </p:txBody>
      </p:sp>
      <p:sp>
        <p:nvSpPr>
          <p:cNvPr id="3" name="Content Placeholder 2"/>
          <p:cNvSpPr>
            <a:spLocks noGrp="1"/>
          </p:cNvSpPr>
          <p:nvPr>
            <p:ph idx="1"/>
          </p:nvPr>
        </p:nvSpPr>
        <p:spPr/>
        <p:txBody>
          <a:bodyPr/>
          <a:lstStyle/>
          <a:p>
            <a:r>
              <a:rPr lang="en-US" sz="2400" dirty="0"/>
              <a:t>Histological evaluation</a:t>
            </a:r>
          </a:p>
          <a:p>
            <a:pPr lvl="1"/>
            <a:r>
              <a:rPr lang="en-US" sz="2400" dirty="0"/>
              <a:t>H+E staining</a:t>
            </a:r>
          </a:p>
          <a:p>
            <a:pPr lvl="1"/>
            <a:r>
              <a:rPr lang="en-US" sz="2400" dirty="0"/>
              <a:t>Evaluated by animal pathologist</a:t>
            </a:r>
          </a:p>
          <a:p>
            <a:r>
              <a:rPr lang="en-US" sz="2400" dirty="0" smtClean="0"/>
              <a:t>Immunohistochemical </a:t>
            </a:r>
            <a:r>
              <a:rPr lang="en-US" sz="2400" dirty="0"/>
              <a:t>staining</a:t>
            </a:r>
          </a:p>
          <a:p>
            <a:pPr lvl="1"/>
            <a:r>
              <a:rPr lang="en-US" sz="2400" dirty="0" smtClean="0"/>
              <a:t>K5, K18</a:t>
            </a:r>
            <a:r>
              <a:rPr lang="en-US" sz="2400" dirty="0"/>
              <a:t>, </a:t>
            </a:r>
            <a:r>
              <a:rPr lang="en-US" sz="2400" dirty="0" smtClean="0"/>
              <a:t>Ki67, HER2</a:t>
            </a:r>
            <a:r>
              <a:rPr lang="en-US" sz="2400" dirty="0"/>
              <a:t>, </a:t>
            </a:r>
            <a:r>
              <a:rPr lang="en-US" sz="2400" dirty="0" smtClean="0"/>
              <a:t>ER</a:t>
            </a:r>
            <a:r>
              <a:rPr lang="en-US" sz="2400" dirty="0" smtClean="0">
                <a:latin typeface="Times New Roman" charset="0"/>
                <a:ea typeface="Times New Roman" charset="0"/>
                <a:cs typeface="Times New Roman" charset="0"/>
              </a:rPr>
              <a:t>α</a:t>
            </a:r>
            <a:r>
              <a:rPr lang="en-US" sz="2400" dirty="0" smtClean="0"/>
              <a:t>, </a:t>
            </a:r>
            <a:r>
              <a:rPr lang="en-US" sz="2400" dirty="0"/>
              <a:t>PR</a:t>
            </a:r>
            <a:endParaRPr lang="en-US" sz="2400" dirty="0" smtClean="0"/>
          </a:p>
          <a:p>
            <a:r>
              <a:rPr lang="en-US" sz="2400" dirty="0" smtClean="0"/>
              <a:t>Whole exome sequencing</a:t>
            </a:r>
          </a:p>
          <a:p>
            <a:pPr lvl="1"/>
            <a:r>
              <a:rPr lang="en-US" sz="2400" dirty="0" smtClean="0"/>
              <a:t>100x </a:t>
            </a:r>
            <a:r>
              <a:rPr lang="en-US" sz="2400" dirty="0" smtClean="0"/>
              <a:t>coverage</a:t>
            </a:r>
          </a:p>
          <a:p>
            <a:pPr lvl="1"/>
            <a:r>
              <a:rPr lang="en-US" sz="2400" dirty="0" smtClean="0"/>
              <a:t>Agilent mouse all exon kit, run on Illumina HiSeq</a:t>
            </a:r>
          </a:p>
          <a:p>
            <a:r>
              <a:rPr lang="en-US" sz="2400" dirty="0" smtClean="0"/>
              <a:t>Sanger sequencing	</a:t>
            </a:r>
          </a:p>
          <a:p>
            <a:pPr lvl="1"/>
            <a:r>
              <a:rPr lang="en-US" sz="2400" dirty="0" smtClean="0"/>
              <a:t>70 mutations sequenced</a:t>
            </a:r>
          </a:p>
          <a:p>
            <a:pPr lvl="1"/>
            <a:endParaRPr lang="en-US" sz="2400" dirty="0" smtClean="0"/>
          </a:p>
          <a:p>
            <a:pPr lvl="1"/>
            <a:endParaRPr lang="en-US" sz="2400" dirty="0" smtClean="0"/>
          </a:p>
          <a:p>
            <a:pPr lvl="1"/>
            <a:endParaRPr lang="en-US" sz="2400" dirty="0"/>
          </a:p>
        </p:txBody>
      </p:sp>
      <p:pic>
        <p:nvPicPr>
          <p:cNvPr id="7" name="Picture 6"/>
          <p:cNvPicPr>
            <a:picLocks noChangeAspect="1"/>
          </p:cNvPicPr>
          <p:nvPr/>
        </p:nvPicPr>
        <p:blipFill rotWithShape="1">
          <a:blip r:embed="rId3" cstate="print"/>
          <a:srcRect r="979" b="48829"/>
          <a:stretch/>
        </p:blipFill>
        <p:spPr>
          <a:xfrm>
            <a:off x="8162741" y="582325"/>
            <a:ext cx="2748274" cy="5367625"/>
          </a:xfrm>
          <a:prstGeom prst="rect">
            <a:avLst/>
          </a:prstGeom>
          <a:ln>
            <a:noFill/>
          </a:ln>
        </p:spPr>
      </p:pic>
    </p:spTree>
    <p:extLst>
      <p:ext uri="{BB962C8B-B14F-4D97-AF65-F5344CB8AC3E}">
        <p14:creationId xmlns:p14="http://schemas.microsoft.com/office/powerpoint/2010/main" val="537522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4538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Histology</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824179" y="3714146"/>
            <a:ext cx="2879188" cy="2197759"/>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700199" y="1322636"/>
            <a:ext cx="2881093" cy="2197759"/>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8822273" y="1322637"/>
            <a:ext cx="2881094" cy="2197759"/>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tretch>
            <a:fillRect/>
          </a:stretch>
        </p:blipFill>
        <p:spPr>
          <a:xfrm>
            <a:off x="5700198" y="3700415"/>
            <a:ext cx="2881093" cy="2211490"/>
          </a:xfrm>
          <a:prstGeom prst="rect">
            <a:avLst/>
          </a:prstGeom>
        </p:spPr>
      </p:pic>
      <p:sp>
        <p:nvSpPr>
          <p:cNvPr id="8" name="TextBox 7"/>
          <p:cNvSpPr txBox="1"/>
          <p:nvPr/>
        </p:nvSpPr>
        <p:spPr>
          <a:xfrm>
            <a:off x="485299" y="1545449"/>
            <a:ext cx="5090598"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MPA/DMBA-induced tumors are histologically heterogeneous</a:t>
            </a:r>
          </a:p>
          <a:p>
            <a:pPr marL="742950" lvl="1" indent="-285750">
              <a:buFont typeface="Arial" charset="0"/>
              <a:buChar char="•"/>
            </a:pPr>
            <a:r>
              <a:rPr lang="en-US" sz="2200" dirty="0" smtClean="0">
                <a:latin typeface="Helvetica Neue" charset="0"/>
                <a:ea typeface="Helvetica Neue" charset="0"/>
                <a:cs typeface="Helvetica Neue" charset="0"/>
              </a:rPr>
              <a:t>Spindle cell components (6/18 tumors</a:t>
            </a:r>
            <a:r>
              <a:rPr lang="en-US" sz="2200" dirty="0">
                <a:latin typeface="Helvetica Neue" charset="0"/>
                <a:ea typeface="Helvetica Neue" charset="0"/>
                <a:cs typeface="Helvetica Neue" charset="0"/>
              </a:rPr>
              <a:t>) </a:t>
            </a:r>
            <a:endParaRPr lang="en-US" sz="2200" dirty="0" smtClean="0">
              <a:latin typeface="Helvetica Neue" charset="0"/>
              <a:ea typeface="Helvetica Neue" charset="0"/>
              <a:cs typeface="Helvetica Neue" charset="0"/>
            </a:endParaRPr>
          </a:p>
          <a:p>
            <a:pPr marL="1200150" lvl="2" indent="-285750">
              <a:buFont typeface="Arial" charset="0"/>
              <a:buChar char="•"/>
            </a:pPr>
            <a:r>
              <a:rPr lang="en-US" sz="2200" dirty="0" smtClean="0">
                <a:latin typeface="Helvetica Neue" charset="0"/>
                <a:ea typeface="Helvetica Neue" charset="0"/>
                <a:cs typeface="Helvetica Neue" charset="0"/>
              </a:rPr>
              <a:t>Frequent cornification</a:t>
            </a:r>
          </a:p>
          <a:p>
            <a:pPr marL="742950" lvl="1" indent="-285750">
              <a:buFont typeface="Arial" charset="0"/>
              <a:buChar char="•"/>
            </a:pPr>
            <a:r>
              <a:rPr lang="en-US" sz="2200" dirty="0" smtClean="0">
                <a:latin typeface="Helvetica Neue" charset="0"/>
                <a:ea typeface="Helvetica Neue" charset="0"/>
                <a:cs typeface="Helvetica Neue" charset="0"/>
              </a:rPr>
              <a:t>Squamous cell carcinoma characteristics (4/18 tumors)</a:t>
            </a:r>
          </a:p>
          <a:p>
            <a:pPr marL="742950" lvl="1" indent="-285750">
              <a:buFont typeface="Arial" charset="0"/>
              <a:buChar char="•"/>
            </a:pPr>
            <a:r>
              <a:rPr lang="en-US" sz="2200" dirty="0" smtClean="0">
                <a:latin typeface="Helvetica Neue" charset="0"/>
                <a:ea typeface="Helvetica Neue" charset="0"/>
                <a:cs typeface="Helvetica Neue" charset="0"/>
              </a:rPr>
              <a:t>Inflammatory features</a:t>
            </a: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5700198" y="6091925"/>
            <a:ext cx="2196893" cy="665135"/>
          </a:xfrm>
          <a:prstGeom prst="rect">
            <a:avLst/>
          </a:prstGeom>
          <a:noFill/>
        </p:spPr>
        <p:txBody>
          <a:bodyPr wrap="square" rtlCol="0">
            <a:spAutoFit/>
          </a:bodyPr>
          <a:lstStyle/>
          <a:p>
            <a:r>
              <a:rPr lang="en-US" sz="1200" i="1" dirty="0" smtClean="0"/>
              <a:t>Selected hematoxylin and eosin stained tumor tissue sections</a:t>
            </a:r>
            <a:endParaRPr lang="en-US" sz="1200" i="1" dirty="0"/>
          </a:p>
        </p:txBody>
      </p:sp>
      <p:sp>
        <p:nvSpPr>
          <p:cNvPr id="9" name="TextBox 8"/>
          <p:cNvSpPr txBox="1"/>
          <p:nvPr/>
        </p:nvSpPr>
        <p:spPr>
          <a:xfrm>
            <a:off x="5612534" y="3267146"/>
            <a:ext cx="966931" cy="276999"/>
          </a:xfrm>
          <a:prstGeom prst="rect">
            <a:avLst/>
          </a:prstGeom>
          <a:noFill/>
        </p:spPr>
        <p:txBody>
          <a:bodyPr wrap="none" rtlCol="0">
            <a:spAutoFit/>
          </a:bodyPr>
          <a:lstStyle/>
          <a:p>
            <a:r>
              <a:rPr lang="en-US" sz="1200" i="1" dirty="0" smtClean="0"/>
              <a:t>S131_14_9</a:t>
            </a:r>
            <a:endParaRPr lang="en-US" sz="1200" i="1" dirty="0"/>
          </a:p>
        </p:txBody>
      </p:sp>
      <p:sp>
        <p:nvSpPr>
          <p:cNvPr id="10" name="TextBox 9"/>
          <p:cNvSpPr txBox="1"/>
          <p:nvPr/>
        </p:nvSpPr>
        <p:spPr>
          <a:xfrm>
            <a:off x="8822272" y="3267146"/>
            <a:ext cx="966931" cy="276999"/>
          </a:xfrm>
          <a:prstGeom prst="rect">
            <a:avLst/>
          </a:prstGeom>
          <a:noFill/>
        </p:spPr>
        <p:txBody>
          <a:bodyPr wrap="none" rtlCol="0">
            <a:spAutoFit/>
          </a:bodyPr>
          <a:lstStyle/>
          <a:p>
            <a:r>
              <a:rPr lang="en-US" sz="1200" i="1" smtClean="0"/>
              <a:t>S153_14_2</a:t>
            </a:r>
            <a:endParaRPr lang="en-US" sz="1200" i="1" dirty="0"/>
          </a:p>
        </p:txBody>
      </p:sp>
      <p:sp>
        <p:nvSpPr>
          <p:cNvPr id="11" name="TextBox 10"/>
          <p:cNvSpPr txBox="1"/>
          <p:nvPr/>
        </p:nvSpPr>
        <p:spPr>
          <a:xfrm>
            <a:off x="5626923" y="5634906"/>
            <a:ext cx="966931" cy="276999"/>
          </a:xfrm>
          <a:prstGeom prst="rect">
            <a:avLst/>
          </a:prstGeom>
          <a:noFill/>
        </p:spPr>
        <p:txBody>
          <a:bodyPr wrap="none" rtlCol="0">
            <a:spAutoFit/>
          </a:bodyPr>
          <a:lstStyle/>
          <a:p>
            <a:r>
              <a:rPr lang="en-US" sz="1200" i="1" smtClean="0"/>
              <a:t>S416_15_2</a:t>
            </a:r>
            <a:endParaRPr lang="en-US" sz="1200" i="1" dirty="0"/>
          </a:p>
        </p:txBody>
      </p:sp>
      <p:sp>
        <p:nvSpPr>
          <p:cNvPr id="12" name="TextBox 11"/>
          <p:cNvSpPr txBox="1"/>
          <p:nvPr/>
        </p:nvSpPr>
        <p:spPr>
          <a:xfrm>
            <a:off x="8822270" y="5634906"/>
            <a:ext cx="966931" cy="276999"/>
          </a:xfrm>
          <a:prstGeom prst="rect">
            <a:avLst/>
          </a:prstGeom>
          <a:noFill/>
        </p:spPr>
        <p:txBody>
          <a:bodyPr wrap="none" rtlCol="0">
            <a:spAutoFit/>
          </a:bodyPr>
          <a:lstStyle/>
          <a:p>
            <a:r>
              <a:rPr lang="en-US" sz="1200" i="1" dirty="0" smtClean="0"/>
              <a:t>S189_14_2</a:t>
            </a:r>
            <a:endParaRPr lang="en-US" sz="1200" i="1" dirty="0"/>
          </a:p>
        </p:txBody>
      </p:sp>
    </p:spTree>
    <p:extLst>
      <p:ext uri="{BB962C8B-B14F-4D97-AF65-F5344CB8AC3E}">
        <p14:creationId xmlns:p14="http://schemas.microsoft.com/office/powerpoint/2010/main" val="1645841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Immunohistochemical </a:t>
            </a:r>
            <a:r>
              <a:rPr lang="en-US" dirty="0"/>
              <a:t>M</a:t>
            </a:r>
            <a:r>
              <a:rPr lang="en-US" dirty="0" smtClean="0"/>
              <a:t>arkers</a:t>
            </a:r>
            <a:endParaRPr lang="en-US" dirty="0"/>
          </a:p>
        </p:txBody>
      </p:sp>
      <p:sp>
        <p:nvSpPr>
          <p:cNvPr id="3" name="Content Placeholder 2"/>
          <p:cNvSpPr>
            <a:spLocks noGrp="1"/>
          </p:cNvSpPr>
          <p:nvPr>
            <p:ph idx="1"/>
          </p:nvPr>
        </p:nvSpPr>
        <p:spPr>
          <a:xfrm>
            <a:off x="609600" y="1600200"/>
            <a:ext cx="5311140" cy="4349750"/>
          </a:xfrm>
        </p:spPr>
        <p:txBody>
          <a:bodyPr/>
          <a:lstStyle/>
          <a:p>
            <a:r>
              <a:rPr lang="en-US" sz="2200" dirty="0" smtClean="0"/>
              <a:t>Heterogeneous expression of basal and luminal markers	</a:t>
            </a:r>
          </a:p>
          <a:p>
            <a:pPr lvl="1"/>
            <a:r>
              <a:rPr lang="en-US" sz="1800" dirty="0" smtClean="0"/>
              <a:t>K5: 11/18, K18: 10/18, both: 5/18, neither: 2/18</a:t>
            </a:r>
          </a:p>
          <a:p>
            <a:r>
              <a:rPr lang="en-US" sz="2200" dirty="0" smtClean="0"/>
              <a:t>Heterogeneous expression of ER</a:t>
            </a:r>
            <a:r>
              <a:rPr lang="en-US" sz="2000" dirty="0">
                <a:latin typeface="Times New Roman" charset="0"/>
                <a:ea typeface="Times New Roman" charset="0"/>
                <a:cs typeface="Times New Roman" charset="0"/>
              </a:rPr>
              <a:t>α</a:t>
            </a:r>
            <a:r>
              <a:rPr lang="en-US" sz="2200" dirty="0" smtClean="0"/>
              <a:t> and PR</a:t>
            </a:r>
          </a:p>
          <a:p>
            <a:pPr lvl="1"/>
            <a:r>
              <a:rPr lang="en-US" sz="1800" dirty="0" smtClean="0"/>
              <a:t>ER:13/17, PR: 13/17, both: 12/17,   neither: 3</a:t>
            </a:r>
          </a:p>
          <a:p>
            <a:r>
              <a:rPr lang="en-US" sz="2200" dirty="0" smtClean="0"/>
              <a:t>No HER2 positive tumors</a:t>
            </a:r>
          </a:p>
          <a:p>
            <a:r>
              <a:rPr lang="en-US" sz="2200" dirty="0" smtClean="0"/>
              <a:t>Varied proliferation rates </a:t>
            </a:r>
          </a:p>
          <a:p>
            <a:r>
              <a:rPr lang="en-US" sz="2200" dirty="0" smtClean="0"/>
              <a:t>No significant associations found between immunohistochemical markers</a:t>
            </a:r>
          </a:p>
          <a:p>
            <a:endParaRPr lang="en-US" sz="2200" dirty="0"/>
          </a:p>
        </p:txBody>
      </p:sp>
      <p:graphicFrame>
        <p:nvGraphicFramePr>
          <p:cNvPr id="6" name="Table 5"/>
          <p:cNvGraphicFramePr>
            <a:graphicFrameLocks noGrp="1"/>
          </p:cNvGraphicFramePr>
          <p:nvPr>
            <p:extLst>
              <p:ext uri="{D42A27DB-BD31-4B8C-83A1-F6EECF244321}">
                <p14:modId xmlns:p14="http://schemas.microsoft.com/office/powerpoint/2010/main" val="641237095"/>
              </p:ext>
            </p:extLst>
          </p:nvPr>
        </p:nvGraphicFramePr>
        <p:xfrm>
          <a:off x="6096000" y="1417638"/>
          <a:ext cx="5311140" cy="3873500"/>
        </p:xfrm>
        <a:graphic>
          <a:graphicData uri="http://schemas.openxmlformats.org/drawingml/2006/table">
            <a:tbl>
              <a:tblPr firstRow="1" firstCol="1" bandRow="1"/>
              <a:tblGrid>
                <a:gridCol w="825500"/>
                <a:gridCol w="825500"/>
                <a:gridCol w="825500"/>
                <a:gridCol w="825500"/>
                <a:gridCol w="825500"/>
                <a:gridCol w="563880"/>
                <a:gridCol w="619760"/>
              </a:tblGrid>
              <a:tr h="2159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 name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K5</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K18</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dirty="0" smtClean="0">
                          <a:solidFill>
                            <a:srgbClr val="000000"/>
                          </a:solidFill>
                          <a:effectLst/>
                          <a:latin typeface="Helvetica Neue" charset="0"/>
                          <a:ea typeface="Times New Roman" charset="0"/>
                          <a:cs typeface="Times New Roman" charset="0"/>
                        </a:rPr>
                        <a:t>ER</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PR</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HER2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Ki67 (%)</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S123_14_6</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9</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S131_14_9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S401_15_2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S422_15_2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Negative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7" name="TextBox 6"/>
          <p:cNvSpPr txBox="1"/>
          <p:nvPr/>
        </p:nvSpPr>
        <p:spPr>
          <a:xfrm>
            <a:off x="6096000" y="5351119"/>
            <a:ext cx="5043055" cy="646331"/>
          </a:xfrm>
          <a:prstGeom prst="rect">
            <a:avLst/>
          </a:prstGeom>
          <a:noFill/>
        </p:spPr>
        <p:txBody>
          <a:bodyPr wrap="square" rtlCol="0">
            <a:spAutoFit/>
          </a:bodyPr>
          <a:lstStyle/>
          <a:p>
            <a:r>
              <a:rPr lang="en-US" sz="1200" i="1" dirty="0" smtClean="0"/>
              <a:t>K5: cytokeratin 5 (basal marker), K18: cytokeratin 18 (luminal marker), ER: estrogen receptor, PR: progesterone receptor, HER2: human </a:t>
            </a:r>
            <a:r>
              <a:rPr lang="en-US" sz="1200" i="1" dirty="0" err="1" smtClean="0"/>
              <a:t>epiderman</a:t>
            </a:r>
            <a:r>
              <a:rPr lang="en-US" sz="1200" i="1" dirty="0" smtClean="0"/>
              <a:t> growth </a:t>
            </a:r>
            <a:r>
              <a:rPr lang="en-US" sz="1200" i="1" dirty="0" err="1" smtClean="0"/>
              <a:t>ffactor</a:t>
            </a:r>
            <a:r>
              <a:rPr lang="en-US" sz="1200" i="1" dirty="0" smtClean="0"/>
              <a:t> receptor 2, Ki67 = </a:t>
            </a:r>
            <a:r>
              <a:rPr lang="en-US" sz="1200" i="1" dirty="0" err="1" smtClean="0"/>
              <a:t>profileration</a:t>
            </a:r>
            <a:r>
              <a:rPr lang="en-US" sz="1200" i="1" dirty="0" smtClean="0"/>
              <a:t> marker</a:t>
            </a:r>
            <a:endParaRPr lang="en-US" sz="1200" i="1" dirty="0"/>
          </a:p>
        </p:txBody>
      </p:sp>
    </p:spTree>
    <p:extLst>
      <p:ext uri="{BB962C8B-B14F-4D97-AF65-F5344CB8AC3E}">
        <p14:creationId xmlns:p14="http://schemas.microsoft.com/office/powerpoint/2010/main" val="773686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44" y="11875"/>
            <a:ext cx="6145161" cy="1143000"/>
          </a:xfrm>
        </p:spPr>
        <p:txBody>
          <a:bodyPr/>
          <a:lstStyle/>
          <a:p>
            <a:r>
              <a:rPr lang="en-US" sz="3800" smtClean="0"/>
              <a:t>Driver Gene </a:t>
            </a:r>
            <a:r>
              <a:rPr lang="en-US" sz="3800" dirty="0"/>
              <a:t>M</a:t>
            </a:r>
            <a:r>
              <a:rPr lang="en-US" sz="3800" smtClean="0"/>
              <a:t>utations</a:t>
            </a:r>
            <a:endParaRPr lang="en-US" sz="3800" dirty="0"/>
          </a:p>
        </p:txBody>
      </p:sp>
      <p:sp>
        <p:nvSpPr>
          <p:cNvPr id="3" name="Content Placeholder 2"/>
          <p:cNvSpPr>
            <a:spLocks noGrp="1"/>
          </p:cNvSpPr>
          <p:nvPr>
            <p:ph idx="1"/>
          </p:nvPr>
        </p:nvSpPr>
        <p:spPr>
          <a:xfrm>
            <a:off x="609600" y="1238865"/>
            <a:ext cx="5541860" cy="4711085"/>
          </a:xfrm>
        </p:spPr>
        <p:txBody>
          <a:bodyPr/>
          <a:lstStyle/>
          <a:p>
            <a:r>
              <a:rPr lang="en-US" sz="2200" dirty="0" smtClean="0"/>
              <a:t>288 </a:t>
            </a:r>
            <a:r>
              <a:rPr lang="mr-IN" sz="2200" dirty="0" smtClean="0"/>
              <a:t>–</a:t>
            </a:r>
            <a:r>
              <a:rPr lang="en-US" sz="2200" dirty="0" smtClean="0"/>
              <a:t> 1795 exonic mutations per tumor </a:t>
            </a:r>
          </a:p>
          <a:p>
            <a:pPr lvl="1"/>
            <a:r>
              <a:rPr lang="en-US" sz="1800" dirty="0" smtClean="0"/>
              <a:t> Median = 459</a:t>
            </a:r>
          </a:p>
          <a:p>
            <a:r>
              <a:rPr lang="en-US" sz="2200" dirty="0" smtClean="0"/>
              <a:t>Mutation rate: 5.8 </a:t>
            </a:r>
            <a:r>
              <a:rPr lang="mr-IN" sz="2200" dirty="0" smtClean="0"/>
              <a:t>–</a:t>
            </a:r>
            <a:r>
              <a:rPr lang="en-US" sz="2200" dirty="0" smtClean="0"/>
              <a:t> 36.2/MB</a:t>
            </a:r>
          </a:p>
          <a:p>
            <a:pPr lvl="1"/>
            <a:r>
              <a:rPr lang="en-US" sz="1800" dirty="0"/>
              <a:t>M</a:t>
            </a:r>
            <a:r>
              <a:rPr lang="en-US" sz="1800" dirty="0" smtClean="0"/>
              <a:t>edian = 9.3/MB</a:t>
            </a:r>
          </a:p>
          <a:p>
            <a:pPr lvl="1"/>
            <a:r>
              <a:rPr lang="en-US" sz="1800" dirty="0" smtClean="0"/>
              <a:t>Mean in human breast cancer: 1.3/MB</a:t>
            </a:r>
          </a:p>
          <a:p>
            <a:r>
              <a:rPr lang="en-US" sz="2200" dirty="0" smtClean="0"/>
              <a:t>Most frequently mutated driver genes:</a:t>
            </a:r>
          </a:p>
          <a:p>
            <a:pPr lvl="1"/>
            <a:r>
              <a:rPr lang="en-US" sz="1800" i="1" dirty="0" smtClean="0"/>
              <a:t>Nf1</a:t>
            </a:r>
            <a:r>
              <a:rPr lang="en-US" sz="1800" dirty="0" smtClean="0"/>
              <a:t> (5/18, 28%)</a:t>
            </a:r>
          </a:p>
          <a:p>
            <a:pPr lvl="1"/>
            <a:r>
              <a:rPr lang="en-US" sz="1800" i="1" dirty="0" smtClean="0"/>
              <a:t>Trp53</a:t>
            </a:r>
            <a:r>
              <a:rPr lang="en-US" sz="1800" dirty="0" smtClean="0"/>
              <a:t> </a:t>
            </a:r>
            <a:r>
              <a:rPr lang="en-US" sz="1800" dirty="0"/>
              <a:t>(5/18, 28</a:t>
            </a:r>
            <a:r>
              <a:rPr lang="en-US" sz="1800" dirty="0" smtClean="0"/>
              <a:t>%)</a:t>
            </a:r>
          </a:p>
          <a:p>
            <a:pPr lvl="1"/>
            <a:r>
              <a:rPr lang="en-US" sz="1800" i="1" dirty="0" err="1" smtClean="0"/>
              <a:t>Atr</a:t>
            </a:r>
            <a:r>
              <a:rPr lang="en-US" sz="1800" dirty="0" smtClean="0"/>
              <a:t> </a:t>
            </a:r>
            <a:r>
              <a:rPr lang="en-US" sz="1800" dirty="0"/>
              <a:t>(5/18, 28</a:t>
            </a:r>
            <a:r>
              <a:rPr lang="en-US" sz="1800" dirty="0" smtClean="0"/>
              <a:t>%)</a:t>
            </a:r>
          </a:p>
          <a:p>
            <a:pPr lvl="1"/>
            <a:r>
              <a:rPr lang="en-US" sz="1800" i="1" dirty="0" smtClean="0"/>
              <a:t>Fat1</a:t>
            </a:r>
            <a:r>
              <a:rPr lang="en-US" sz="1800" dirty="0" smtClean="0"/>
              <a:t> </a:t>
            </a:r>
            <a:r>
              <a:rPr lang="en-US" sz="1800" dirty="0"/>
              <a:t>(5/18, 28</a:t>
            </a:r>
            <a:r>
              <a:rPr lang="en-US" sz="1800" dirty="0" smtClean="0"/>
              <a:t>%)</a:t>
            </a:r>
          </a:p>
          <a:p>
            <a:endParaRPr lang="en-US" sz="22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521213" y="0"/>
            <a:ext cx="4742043" cy="5690795"/>
          </a:xfrm>
          <a:prstGeom prst="rect">
            <a:avLst/>
          </a:prstGeom>
        </p:spPr>
      </p:pic>
      <p:sp>
        <p:nvSpPr>
          <p:cNvPr id="5" name="TextBox 4"/>
          <p:cNvSpPr txBox="1"/>
          <p:nvPr/>
        </p:nvSpPr>
        <p:spPr>
          <a:xfrm>
            <a:off x="6757881" y="5626247"/>
            <a:ext cx="4085827" cy="461665"/>
          </a:xfrm>
          <a:prstGeom prst="rect">
            <a:avLst/>
          </a:prstGeom>
          <a:noFill/>
        </p:spPr>
        <p:txBody>
          <a:bodyPr wrap="square" rtlCol="0">
            <a:spAutoFit/>
          </a:bodyPr>
          <a:lstStyle/>
          <a:p>
            <a:r>
              <a:rPr lang="en-US" sz="1200" i="1" dirty="0" smtClean="0"/>
              <a:t>Top panel: mutations in selected driver genes.</a:t>
            </a:r>
          </a:p>
          <a:p>
            <a:r>
              <a:rPr lang="en-US" sz="1200" i="1" dirty="0" smtClean="0"/>
              <a:t>Bottom panel: Total number of exonic mutations</a:t>
            </a:r>
            <a:endParaRPr lang="en-US" sz="1200" i="1" dirty="0"/>
          </a:p>
        </p:txBody>
      </p:sp>
    </p:spTree>
    <p:extLst>
      <p:ext uri="{BB962C8B-B14F-4D97-AF65-F5344CB8AC3E}">
        <p14:creationId xmlns:p14="http://schemas.microsoft.com/office/powerpoint/2010/main" val="272249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Hotspot Mutations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6345929"/>
              </p:ext>
            </p:extLst>
          </p:nvPr>
        </p:nvGraphicFramePr>
        <p:xfrm>
          <a:off x="7159005" y="1417638"/>
          <a:ext cx="3784601" cy="3596640"/>
        </p:xfrm>
        <a:graphic>
          <a:graphicData uri="http://schemas.openxmlformats.org/drawingml/2006/table">
            <a:tbl>
              <a:tblPr firstRow="1" firstCol="1" bandRow="1"/>
              <a:tblGrid>
                <a:gridCol w="825639"/>
                <a:gridCol w="825639"/>
                <a:gridCol w="849773"/>
                <a:gridCol w="1283550"/>
              </a:tblGrid>
              <a:tr h="2032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Gene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Amino acid change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Number of amino acid changes in codon in the COSMIC database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Asp32Asn</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660</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Thr41Ile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1630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Gly13Arg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5994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Gln61His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843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Pik3ca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His1047Arg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4135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109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Lys129Met</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231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Gln141Pro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S400_15_2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109</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7159005" y="5106388"/>
            <a:ext cx="3784601" cy="461665"/>
          </a:xfrm>
          <a:prstGeom prst="rect">
            <a:avLst/>
          </a:prstGeom>
          <a:noFill/>
        </p:spPr>
        <p:txBody>
          <a:bodyPr wrap="square" rtlCol="0">
            <a:spAutoFit/>
          </a:bodyPr>
          <a:lstStyle/>
          <a:p>
            <a:r>
              <a:rPr lang="en-GB" sz="1200" i="1" dirty="0"/>
              <a:t>Selected amino acid changes in hotspot locations from the COSMIC database </a:t>
            </a:r>
            <a:endParaRPr lang="en-US" sz="1200" i="1" dirty="0"/>
          </a:p>
        </p:txBody>
      </p:sp>
      <p:sp>
        <p:nvSpPr>
          <p:cNvPr id="8"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Hotspot mutations found in several genes</a:t>
            </a:r>
          </a:p>
          <a:p>
            <a:pPr lvl="1"/>
            <a:r>
              <a:rPr lang="en-US" sz="1800" i="1" kern="0" dirty="0" smtClean="0"/>
              <a:t>Ctnnb1</a:t>
            </a:r>
            <a:r>
              <a:rPr lang="en-US" sz="1800" kern="0" dirty="0" smtClean="0"/>
              <a:t>, </a:t>
            </a:r>
            <a:r>
              <a:rPr lang="en-US" sz="1800" i="1" kern="0" dirty="0" err="1" smtClean="0"/>
              <a:t>Hras</a:t>
            </a:r>
            <a:r>
              <a:rPr lang="en-US" sz="1800" kern="0" dirty="0" smtClean="0"/>
              <a:t>, </a:t>
            </a:r>
            <a:r>
              <a:rPr lang="en-US" sz="1800" i="1" kern="0" dirty="0" err="1" smtClean="0"/>
              <a:t>Kras</a:t>
            </a:r>
            <a:r>
              <a:rPr lang="en-US" sz="1800" kern="0" dirty="0" smtClean="0"/>
              <a:t>, </a:t>
            </a:r>
            <a:r>
              <a:rPr lang="en-US" sz="1800" i="1" kern="0" dirty="0" err="1" smtClean="0"/>
              <a:t>Nras</a:t>
            </a:r>
            <a:r>
              <a:rPr lang="en-US" sz="1800" kern="0" dirty="0" smtClean="0"/>
              <a:t>, </a:t>
            </a:r>
            <a:r>
              <a:rPr lang="en-US" sz="1800" i="1" kern="0" dirty="0" smtClean="0"/>
              <a:t>Pik3ca</a:t>
            </a:r>
            <a:r>
              <a:rPr lang="en-US" sz="1800" kern="0" dirty="0" smtClean="0"/>
              <a:t>, </a:t>
            </a:r>
            <a:r>
              <a:rPr lang="en-US" sz="1800" i="1" kern="0" dirty="0" smtClean="0"/>
              <a:t>Trp53</a:t>
            </a:r>
          </a:p>
          <a:p>
            <a:r>
              <a:rPr lang="en-US" sz="2200" kern="0" dirty="0" smtClean="0"/>
              <a:t>8 of 18 tumors carried hotspot mutations in </a:t>
            </a:r>
            <a:r>
              <a:rPr lang="en-US" sz="2200" i="1" kern="0" dirty="0" err="1" smtClean="0"/>
              <a:t>ras</a:t>
            </a:r>
            <a:r>
              <a:rPr lang="en-US" sz="2200" kern="0" dirty="0" smtClean="0"/>
              <a:t> genes</a:t>
            </a:r>
          </a:p>
          <a:p>
            <a:endParaRPr lang="en-US" sz="2200" kern="0" dirty="0"/>
          </a:p>
        </p:txBody>
      </p:sp>
    </p:spTree>
    <p:extLst>
      <p:ext uri="{BB962C8B-B14F-4D97-AF65-F5344CB8AC3E}">
        <p14:creationId xmlns:p14="http://schemas.microsoft.com/office/powerpoint/2010/main" val="830389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2" y="190767"/>
            <a:ext cx="7572499" cy="1143000"/>
          </a:xfrm>
        </p:spPr>
        <p:txBody>
          <a:bodyPr/>
          <a:lstStyle/>
          <a:p>
            <a:r>
              <a:rPr lang="en-US" smtClean="0"/>
              <a:t>Comparative Mutation </a:t>
            </a:r>
            <a:r>
              <a:rPr lang="en-US" dirty="0"/>
              <a:t>R</a:t>
            </a:r>
            <a:r>
              <a:rPr lang="en-US" smtClean="0"/>
              <a:t>ates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39740916"/>
              </p:ext>
            </p:extLst>
          </p:nvPr>
        </p:nvGraphicFramePr>
        <p:xfrm>
          <a:off x="6629586" y="1333767"/>
          <a:ext cx="4985903" cy="4383852"/>
        </p:xfrm>
        <a:graphic>
          <a:graphicData uri="http://schemas.openxmlformats.org/drawingml/2006/table">
            <a:tbl>
              <a:tblPr firstRow="1" firstCol="1" bandRow="1"/>
              <a:tblGrid>
                <a:gridCol w="578485"/>
                <a:gridCol w="1112517"/>
                <a:gridCol w="559863"/>
                <a:gridCol w="996580"/>
                <a:gridCol w="585093"/>
                <a:gridCol w="500392"/>
                <a:gridCol w="652973"/>
              </a:tblGrid>
              <a:tr h="519014">
                <a:tc>
                  <a:txBody>
                    <a:bodyPr/>
                    <a:lstStyle/>
                    <a:p>
                      <a:pPr>
                        <a:lnSpc>
                          <a:spcPct val="150000"/>
                        </a:lnSpc>
                        <a:spcAft>
                          <a:spcPts val="0"/>
                        </a:spcAft>
                      </a:pPr>
                      <a:r>
                        <a:rPr lang="en-GB" sz="800" b="1">
                          <a:effectLst/>
                          <a:latin typeface="Helvetica Neue" charset="0"/>
                          <a:ea typeface="Times New Roman" charset="0"/>
                          <a:cs typeface="Times New Roman" charset="0"/>
                        </a:rPr>
                        <a:t>Gene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mutations found in TCGA Data (</a:t>
                      </a:r>
                      <a:r>
                        <a:rPr lang="en-GB" sz="800" b="1" i="1">
                          <a:effectLst/>
                          <a:latin typeface="Helvetica Neue" charset="0"/>
                          <a:ea typeface="Times New Roman" charset="0"/>
                          <a:cs typeface="Times New Roman" charset="0"/>
                        </a:rPr>
                        <a:t>n = </a:t>
                      </a:r>
                      <a:r>
                        <a:rPr lang="en-GB" sz="800" b="1">
                          <a:effectLst/>
                          <a:latin typeface="Helvetica Neue" charset="0"/>
                          <a:ea typeface="Times New Roman" charset="0"/>
                          <a:cs typeface="Times New Roman" charset="0"/>
                        </a:rPr>
                        <a:t>817)</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TCGA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mutated in DMBA induced (</a:t>
                      </a:r>
                      <a:r>
                        <a:rPr lang="en-GB" sz="800" b="1" i="1">
                          <a:effectLst/>
                          <a:latin typeface="Helvetica Neue" charset="0"/>
                          <a:ea typeface="Times New Roman" charset="0"/>
                          <a:cs typeface="Times New Roman" charset="0"/>
                        </a:rPr>
                        <a:t>n </a:t>
                      </a:r>
                      <a:r>
                        <a:rPr lang="en-GB" sz="800" b="1">
                          <a:effectLst/>
                          <a:latin typeface="Helvetica Neue" charset="0"/>
                          <a:ea typeface="Times New Roman" charset="0"/>
                          <a:cs typeface="Times New Roman" charset="0"/>
                        </a:rPr>
                        <a:t>= 18)</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DMBA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q-value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8411">
                <a:tc>
                  <a:txBody>
                    <a:bodyPr/>
                    <a:lstStyle/>
                    <a:p>
                      <a:pPr>
                        <a:lnSpc>
                          <a:spcPct val="150000"/>
                        </a:lnSpc>
                        <a:spcAft>
                          <a:spcPts val="0"/>
                        </a:spcAft>
                      </a:pPr>
                      <a:r>
                        <a:rPr lang="en-GB" sz="800">
                          <a:effectLst/>
                          <a:latin typeface="Helvetica Neue" charset="0"/>
                          <a:ea typeface="Times New Roman" charset="0"/>
                          <a:cs typeface="Times New Roman" charset="0"/>
                        </a:rPr>
                        <a:t>PIK3CA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282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34.52 %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0.010</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0.036*</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TP53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34.27 %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KMT2C</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7.59 %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MUC4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6.12 %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0.194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PTEN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5.14 %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0.618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SYNE1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DMD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4.04 %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3.92 %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0.537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SPTA1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0.497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FAT3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ZNF384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3.55 %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0.486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OBSCN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TBX3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NCOR2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0.061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NF1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RELN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2.69 %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NOTCH2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PCLO</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33.33 %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dirty="0">
                          <a:effectLst/>
                          <a:latin typeface="Helvetica Neue" charset="0"/>
                          <a:ea typeface="Times New Roman" charset="0"/>
                          <a:cs typeface="Times New Roman" charset="0"/>
                        </a:rPr>
                        <a:t>LRP1B</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20</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2.45 %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11.11 %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0.079</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0.157</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9" name="TextBox 8"/>
          <p:cNvSpPr txBox="1"/>
          <p:nvPr/>
        </p:nvSpPr>
        <p:spPr>
          <a:xfrm>
            <a:off x="6629585" y="5713150"/>
            <a:ext cx="4985903" cy="461665"/>
          </a:xfrm>
          <a:prstGeom prst="rect">
            <a:avLst/>
          </a:prstGeom>
          <a:noFill/>
        </p:spPr>
        <p:txBody>
          <a:bodyPr wrap="square" rtlCol="0">
            <a:spAutoFit/>
          </a:bodyPr>
          <a:lstStyle/>
          <a:p>
            <a:r>
              <a:rPr lang="en-US" sz="1200" i="1" dirty="0" smtClean="0"/>
              <a:t>Comparative mutation rates in genes frequently mutated in human breast cancer </a:t>
            </a:r>
            <a:endParaRPr lang="en-US" sz="1200" i="1" dirty="0"/>
          </a:p>
        </p:txBody>
      </p:sp>
      <p:sp>
        <p:nvSpPr>
          <p:cNvPr id="5"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Mutations found in 62 of the 100 most frequently mutated genes in human breast cancer</a:t>
            </a:r>
          </a:p>
          <a:p>
            <a:r>
              <a:rPr lang="en-US" sz="2200" kern="0" dirty="0" smtClean="0"/>
              <a:t>18 genes mutated at a significantly higher rate in MPA/DMBA-induced tumors</a:t>
            </a:r>
          </a:p>
          <a:p>
            <a:r>
              <a:rPr lang="en-US" sz="2200" i="1" kern="0" dirty="0" smtClean="0"/>
              <a:t>PIK3CA</a:t>
            </a:r>
            <a:r>
              <a:rPr lang="en-US" sz="2200" kern="0" dirty="0" smtClean="0"/>
              <a:t> mutated significantly less frequently in MPA/DMBA-induced tumors</a:t>
            </a:r>
          </a:p>
          <a:p>
            <a:r>
              <a:rPr lang="en-US" sz="2200" kern="0" dirty="0" smtClean="0"/>
              <a:t>No mutations in several frequently mutated genes (</a:t>
            </a:r>
            <a:r>
              <a:rPr lang="en-US" sz="2200" kern="0" dirty="0" err="1" smtClean="0"/>
              <a:t>f.ex</a:t>
            </a:r>
            <a:r>
              <a:rPr lang="en-US" sz="2200" kern="0" dirty="0" smtClean="0"/>
              <a:t>. </a:t>
            </a:r>
            <a:r>
              <a:rPr lang="en-US" sz="2200" i="1" kern="0" dirty="0" smtClean="0"/>
              <a:t>CDH1</a:t>
            </a:r>
            <a:r>
              <a:rPr lang="en-US" sz="2200" kern="0" dirty="0" smtClean="0"/>
              <a:t>, </a:t>
            </a:r>
            <a:r>
              <a:rPr lang="en-US" sz="2200" i="1" kern="0" dirty="0" smtClean="0"/>
              <a:t>GATA3</a:t>
            </a:r>
            <a:r>
              <a:rPr lang="en-US" sz="2200" kern="0" dirty="0" smtClean="0"/>
              <a:t>, </a:t>
            </a:r>
            <a:r>
              <a:rPr lang="en-US" sz="2200" i="1" kern="0" dirty="0" smtClean="0"/>
              <a:t>MAP3K1</a:t>
            </a:r>
            <a:r>
              <a:rPr lang="en-US" sz="2200" kern="0" dirty="0" smtClean="0"/>
              <a:t>)</a:t>
            </a:r>
            <a:endParaRPr lang="en-US" sz="2200" kern="0" dirty="0"/>
          </a:p>
        </p:txBody>
      </p:sp>
    </p:spTree>
    <p:extLst>
      <p:ext uri="{BB962C8B-B14F-4D97-AF65-F5344CB8AC3E}">
        <p14:creationId xmlns:p14="http://schemas.microsoft.com/office/powerpoint/2010/main" val="1558931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Spectra</a:t>
            </a:r>
            <a:endParaRPr lang="en-US" dirty="0"/>
          </a:p>
        </p:txBody>
      </p:sp>
      <p:sp>
        <p:nvSpPr>
          <p:cNvPr id="3" name="Content Placeholder 2"/>
          <p:cNvSpPr>
            <a:spLocks noGrp="1"/>
          </p:cNvSpPr>
          <p:nvPr>
            <p:ph idx="1"/>
          </p:nvPr>
        </p:nvSpPr>
        <p:spPr>
          <a:xfrm>
            <a:off x="609601" y="1600200"/>
            <a:ext cx="4980208" cy="4349750"/>
          </a:xfrm>
        </p:spPr>
        <p:txBody>
          <a:bodyPr/>
          <a:lstStyle/>
          <a:p>
            <a:r>
              <a:rPr lang="en-US" sz="2200" dirty="0" smtClean="0"/>
              <a:t>T&gt;A transversions represent 62.6% of all mutations</a:t>
            </a:r>
          </a:p>
          <a:p>
            <a:r>
              <a:rPr lang="en-US" sz="2200" dirty="0" smtClean="0"/>
              <a:t>C&gt;A transversions represent 16.8% of all mutations</a:t>
            </a:r>
          </a:p>
          <a:p>
            <a:r>
              <a:rPr lang="en-US" sz="2200" dirty="0" smtClean="0"/>
              <a:t>Homogenous </a:t>
            </a:r>
            <a:r>
              <a:rPr lang="en-US" sz="2200" dirty="0"/>
              <a:t>mutation spectra</a:t>
            </a:r>
          </a:p>
          <a:p>
            <a:endParaRPr lang="en-US" sz="2200" dirty="0" smtClean="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589808" y="2306049"/>
            <a:ext cx="6223819" cy="2938052"/>
          </a:xfrm>
          <a:prstGeom prst="rect">
            <a:avLst/>
          </a:prstGeom>
        </p:spPr>
      </p:pic>
      <p:sp>
        <p:nvSpPr>
          <p:cNvPr id="5" name="TextBox 4"/>
          <p:cNvSpPr txBox="1"/>
          <p:nvPr/>
        </p:nvSpPr>
        <p:spPr>
          <a:xfrm>
            <a:off x="5934053" y="5320026"/>
            <a:ext cx="2769156"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Proportion of mutation class by tumor</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014159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976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246823"/>
            <a:ext cx="11485848" cy="975247"/>
          </a:xfrm>
        </p:spPr>
        <p:txBody>
          <a:bodyPr/>
          <a:lstStyle/>
          <a:p>
            <a:r>
              <a:rPr lang="en-US" dirty="0" smtClean="0"/>
              <a:t>Mutation Spectra in Trinucleotide Context</a:t>
            </a:r>
            <a:endParaRPr lang="en-US" dirty="0"/>
          </a:p>
        </p:txBody>
      </p:sp>
      <p:pic>
        <p:nvPicPr>
          <p:cNvPr id="4" name="Picture 3"/>
          <p:cNvPicPr/>
          <p:nvPr/>
        </p:nvPicPr>
        <p:blipFill rotWithShape="1">
          <a:blip r:embed="rId3">
            <a:extLst>
              <a:ext uri="{28A0092B-C50C-407E-A947-70E740481C1C}">
                <a14:useLocalDpi xmlns:a14="http://schemas.microsoft.com/office/drawing/2010/main" val="0"/>
              </a:ext>
            </a:extLst>
          </a:blip>
          <a:srcRect t="1215" r="6446" b="68342"/>
          <a:stretch/>
        </p:blipFill>
        <p:spPr bwMode="auto">
          <a:xfrm>
            <a:off x="5129633" y="1176941"/>
            <a:ext cx="6492524" cy="204670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r="6467" b="66185"/>
          <a:stretch/>
        </p:blipFill>
        <p:spPr bwMode="auto">
          <a:xfrm>
            <a:off x="5129633" y="3223647"/>
            <a:ext cx="6492524" cy="2149268"/>
          </a:xfrm>
          <a:prstGeom prst="rect">
            <a:avLst/>
          </a:prstGeom>
          <a:ln>
            <a:noFill/>
          </a:ln>
          <a:extLst>
            <a:ext uri="{53640926-AAD7-44D8-BBD7-CCE9431645EC}">
              <a14:shadowObscured xmlns:a14="http://schemas.microsoft.com/office/drawing/2010/main"/>
            </a:ex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0" name="TextBox 9"/>
          <p:cNvSpPr txBox="1"/>
          <p:nvPr/>
        </p:nvSpPr>
        <p:spPr>
          <a:xfrm>
            <a:off x="637042" y="1702069"/>
            <a:ext cx="4171021"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T&gt;N mutations overrepresented in positions with a 3’ guanine</a:t>
            </a:r>
          </a:p>
          <a:p>
            <a:pPr marL="285750" indent="-285750">
              <a:buFont typeface="Arial" charset="0"/>
              <a:buChar char="•"/>
            </a:pPr>
            <a:r>
              <a:rPr lang="en-US" sz="2200" dirty="0" smtClean="0">
                <a:latin typeface="Helvetica Neue" charset="0"/>
                <a:ea typeface="Helvetica Neue" charset="0"/>
                <a:cs typeface="Helvetica Neue" charset="0"/>
              </a:rPr>
              <a:t>C&gt;N mutations overrepresented in positions with a 3’ adenine</a:t>
            </a:r>
          </a:p>
          <a:p>
            <a:pPr marL="285750" indent="-285750">
              <a:buFont typeface="Arial" charset="0"/>
              <a:buChar char="•"/>
            </a:pPr>
            <a:r>
              <a:rPr lang="en-US" sz="2200" dirty="0">
                <a:latin typeface="Helvetica Neue" charset="0"/>
                <a:ea typeface="Helvetica Neue" charset="0"/>
                <a:cs typeface="Helvetica Neue" charset="0"/>
              </a:rPr>
              <a:t>Homogeneous mutational spectra</a:t>
            </a: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7932880" y="5266397"/>
            <a:ext cx="3901311" cy="276999"/>
          </a:xfrm>
          <a:prstGeom prst="rect">
            <a:avLst/>
          </a:prstGeom>
          <a:noFill/>
        </p:spPr>
        <p:txBody>
          <a:bodyPr wrap="square" rtlCol="0">
            <a:spAutoFit/>
          </a:bodyPr>
          <a:lstStyle/>
          <a:p>
            <a:r>
              <a:rPr lang="en-US" sz="1200" i="1" dirty="0" smtClean="0"/>
              <a:t>Mutational spectra of selected representative tumors</a:t>
            </a:r>
            <a:endParaRPr lang="en-US" sz="1200" i="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930" y="4488624"/>
            <a:ext cx="622300" cy="1473200"/>
          </a:xfrm>
          <a:prstGeom prst="rect">
            <a:avLst/>
          </a:prstGeom>
        </p:spPr>
      </p:pic>
    </p:spTree>
    <p:extLst>
      <p:ext uri="{BB962C8B-B14F-4D97-AF65-F5344CB8AC3E}">
        <p14:creationId xmlns:p14="http://schemas.microsoft.com/office/powerpoint/2010/main" val="1638820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Mutational Signatures</a:t>
            </a:r>
            <a:endParaRPr lang="en-US" dirty="0"/>
          </a:p>
        </p:txBody>
      </p:sp>
      <p:sp>
        <p:nvSpPr>
          <p:cNvPr id="3" name="Content Placeholder 2"/>
          <p:cNvSpPr>
            <a:spLocks noGrp="1"/>
          </p:cNvSpPr>
          <p:nvPr>
            <p:ph idx="1"/>
          </p:nvPr>
        </p:nvSpPr>
        <p:spPr>
          <a:xfrm>
            <a:off x="609600" y="1600200"/>
            <a:ext cx="5598695" cy="4349750"/>
          </a:xfrm>
        </p:spPr>
        <p:txBody>
          <a:bodyPr/>
          <a:lstStyle/>
          <a:p>
            <a:r>
              <a:rPr lang="en-US" sz="2000" dirty="0" smtClean="0"/>
              <a:t>Signature 4</a:t>
            </a:r>
          </a:p>
          <a:p>
            <a:pPr lvl="1"/>
            <a:r>
              <a:rPr lang="en-US" sz="2000" dirty="0" smtClean="0"/>
              <a:t>Associated with smoking and tobacco carcinogens (</a:t>
            </a:r>
            <a:r>
              <a:rPr lang="en-US" sz="2000" dirty="0" err="1" smtClean="0"/>
              <a:t>f.ex</a:t>
            </a:r>
            <a:r>
              <a:rPr lang="en-US" sz="2000" dirty="0" smtClean="0"/>
              <a:t>. </a:t>
            </a:r>
            <a:r>
              <a:rPr lang="en-US" sz="2000" dirty="0"/>
              <a:t>b</a:t>
            </a:r>
            <a:r>
              <a:rPr lang="en-US" sz="2000" dirty="0" smtClean="0"/>
              <a:t>enzo[a]pyrene] </a:t>
            </a:r>
          </a:p>
          <a:p>
            <a:pPr lvl="1"/>
            <a:r>
              <a:rPr lang="en-US" sz="2000" dirty="0" smtClean="0"/>
              <a:t>Head and neck, liver, lung, and esophageal cancer</a:t>
            </a:r>
          </a:p>
          <a:p>
            <a:r>
              <a:rPr lang="en-US" sz="2000" dirty="0" smtClean="0"/>
              <a:t>Signature 22:</a:t>
            </a:r>
          </a:p>
          <a:p>
            <a:pPr lvl="1"/>
            <a:r>
              <a:rPr lang="en-US" sz="2000" dirty="0" smtClean="0"/>
              <a:t>Associated with exposure to aristocholic acid</a:t>
            </a:r>
          </a:p>
          <a:p>
            <a:pPr lvl="1"/>
            <a:r>
              <a:rPr lang="en-US" sz="2000" dirty="0"/>
              <a:t>U</a:t>
            </a:r>
            <a:r>
              <a:rPr lang="en-US" sz="2000" dirty="0" smtClean="0"/>
              <a:t>rothelial carcinoma and liver cancer</a:t>
            </a:r>
          </a:p>
          <a:p>
            <a:r>
              <a:rPr lang="en-US" sz="2000" dirty="0" smtClean="0"/>
              <a:t>Signature 25:</a:t>
            </a:r>
          </a:p>
          <a:p>
            <a:pPr lvl="1"/>
            <a:r>
              <a:rPr lang="en-US" sz="2000" dirty="0" smtClean="0"/>
              <a:t>Unknown etiology</a:t>
            </a:r>
          </a:p>
          <a:p>
            <a:pPr lvl="1"/>
            <a:r>
              <a:rPr lang="en-US" sz="2000" dirty="0" smtClean="0"/>
              <a:t>Found in Hodgkin lymphomas</a:t>
            </a:r>
          </a:p>
          <a:p>
            <a:endParaRPr lang="en-US" sz="20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436426" y="1906204"/>
            <a:ext cx="5755574" cy="3200186"/>
          </a:xfrm>
          <a:prstGeom prst="rect">
            <a:avLst/>
          </a:prstGeom>
        </p:spPr>
      </p:pic>
      <p:sp>
        <p:nvSpPr>
          <p:cNvPr id="4" name="TextBox 3"/>
          <p:cNvSpPr txBox="1"/>
          <p:nvPr/>
        </p:nvSpPr>
        <p:spPr>
          <a:xfrm>
            <a:off x="6436426" y="5213268"/>
            <a:ext cx="4995278" cy="276999"/>
          </a:xfrm>
          <a:prstGeom prst="rect">
            <a:avLst/>
          </a:prstGeom>
          <a:noFill/>
        </p:spPr>
        <p:txBody>
          <a:bodyPr wrap="none" rtlCol="0">
            <a:spAutoFit/>
          </a:bodyPr>
          <a:lstStyle/>
          <a:p>
            <a:r>
              <a:rPr lang="en-GB" sz="1200" i="1" dirty="0"/>
              <a:t>Mutational signatures contributions to the observed mutational spectra </a:t>
            </a:r>
            <a:endParaRPr lang="en-US" sz="1200" i="1" dirty="0"/>
          </a:p>
        </p:txBody>
      </p:sp>
    </p:spTree>
    <p:extLst>
      <p:ext uri="{BB962C8B-B14F-4D97-AF65-F5344CB8AC3E}">
        <p14:creationId xmlns:p14="http://schemas.microsoft.com/office/powerpoint/2010/main" val="273904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by Sanger Sequencing</a:t>
            </a:r>
            <a:endParaRPr lang="en-US" dirty="0"/>
          </a:p>
        </p:txBody>
      </p:sp>
      <p:sp>
        <p:nvSpPr>
          <p:cNvPr id="3" name="Content Placeholder 2"/>
          <p:cNvSpPr>
            <a:spLocks noGrp="1"/>
          </p:cNvSpPr>
          <p:nvPr>
            <p:ph idx="1"/>
          </p:nvPr>
        </p:nvSpPr>
        <p:spPr/>
        <p:txBody>
          <a:bodyPr/>
          <a:lstStyle/>
          <a:p>
            <a:r>
              <a:rPr lang="en-US" sz="2800" dirty="0" smtClean="0"/>
              <a:t>66 of 70 (94%) mutations validated</a:t>
            </a:r>
          </a:p>
          <a:p>
            <a:r>
              <a:rPr lang="en-US" sz="2800" dirty="0" err="1" smtClean="0"/>
              <a:t>Unvalidated</a:t>
            </a:r>
            <a:r>
              <a:rPr lang="en-US" sz="2800" dirty="0" smtClean="0"/>
              <a:t> mutations:</a:t>
            </a:r>
          </a:p>
          <a:p>
            <a:pPr lvl="1"/>
            <a:r>
              <a:rPr lang="en-US" sz="2400" i="1" dirty="0"/>
              <a:t>Kdm6a</a:t>
            </a:r>
            <a:r>
              <a:rPr lang="en-US" sz="2400" dirty="0"/>
              <a:t> (</a:t>
            </a:r>
            <a:r>
              <a:rPr lang="en-US" sz="2400" dirty="0" smtClean="0"/>
              <a:t>S123_14_6) </a:t>
            </a:r>
            <a:r>
              <a:rPr lang="mr-IN" sz="2400" dirty="0" smtClean="0"/>
              <a:t>–</a:t>
            </a:r>
            <a:r>
              <a:rPr lang="en-US" sz="2400" dirty="0" smtClean="0"/>
              <a:t> AF: 0.110</a:t>
            </a:r>
          </a:p>
          <a:p>
            <a:pPr lvl="1"/>
            <a:r>
              <a:rPr lang="en-US" sz="2400" i="1" dirty="0" smtClean="0"/>
              <a:t>Fbxw7</a:t>
            </a:r>
            <a:r>
              <a:rPr lang="en-US" sz="2400" dirty="0" smtClean="0"/>
              <a:t> </a:t>
            </a:r>
            <a:r>
              <a:rPr lang="en-US" sz="2400" dirty="0"/>
              <a:t>(</a:t>
            </a:r>
            <a:r>
              <a:rPr lang="en-US" sz="2400" dirty="0" smtClean="0"/>
              <a:t>S123_14_6) </a:t>
            </a:r>
            <a:r>
              <a:rPr lang="mr-IN" sz="2400" dirty="0" smtClean="0"/>
              <a:t>–</a:t>
            </a:r>
            <a:r>
              <a:rPr lang="en-US" sz="2400" dirty="0" smtClean="0"/>
              <a:t> AF: 0.114</a:t>
            </a:r>
          </a:p>
          <a:p>
            <a:pPr lvl="1"/>
            <a:r>
              <a:rPr lang="en-US" sz="2400" i="1" dirty="0" smtClean="0"/>
              <a:t>Smarca4a</a:t>
            </a:r>
            <a:r>
              <a:rPr lang="en-US" sz="2400" dirty="0" smtClean="0"/>
              <a:t> </a:t>
            </a:r>
            <a:r>
              <a:rPr lang="en-US" sz="2400" dirty="0"/>
              <a:t>(</a:t>
            </a:r>
            <a:r>
              <a:rPr lang="en-US" sz="2400" dirty="0" smtClean="0"/>
              <a:t>S131_14_9) </a:t>
            </a:r>
            <a:r>
              <a:rPr lang="mr-IN" sz="2400" dirty="0" smtClean="0"/>
              <a:t>–</a:t>
            </a:r>
            <a:r>
              <a:rPr lang="en-US" sz="2400" dirty="0" smtClean="0"/>
              <a:t> AF: 0.145</a:t>
            </a:r>
          </a:p>
          <a:p>
            <a:pPr lvl="1"/>
            <a:r>
              <a:rPr lang="en-US" sz="2400" i="1" dirty="0" smtClean="0"/>
              <a:t>Med12</a:t>
            </a:r>
            <a:r>
              <a:rPr lang="en-US" sz="2400" dirty="0" smtClean="0"/>
              <a:t> </a:t>
            </a:r>
            <a:r>
              <a:rPr lang="en-US" sz="2400" dirty="0"/>
              <a:t>(S131_14_9</a:t>
            </a:r>
            <a:r>
              <a:rPr lang="en-US" sz="2400" dirty="0" smtClean="0"/>
              <a:t>). </a:t>
            </a:r>
            <a:r>
              <a:rPr lang="mr-IN" sz="2400" dirty="0" smtClean="0"/>
              <a:t>–</a:t>
            </a:r>
            <a:r>
              <a:rPr lang="en-US" sz="2400" dirty="0" smtClean="0"/>
              <a:t> AF 0.105</a:t>
            </a:r>
          </a:p>
          <a:p>
            <a:r>
              <a:rPr lang="en-US" sz="2800" dirty="0" smtClean="0"/>
              <a:t>Low allele frequencies in </a:t>
            </a:r>
            <a:r>
              <a:rPr lang="en-US" sz="2800" dirty="0" err="1" smtClean="0"/>
              <a:t>unvalidated</a:t>
            </a:r>
            <a:r>
              <a:rPr lang="en-US" sz="2800" dirty="0" smtClean="0"/>
              <a:t> mutations</a:t>
            </a:r>
            <a:endParaRPr lang="en-US" sz="2800" dirty="0"/>
          </a:p>
        </p:txBody>
      </p:sp>
    </p:spTree>
    <p:extLst>
      <p:ext uri="{BB962C8B-B14F-4D97-AF65-F5344CB8AC3E}">
        <p14:creationId xmlns:p14="http://schemas.microsoft.com/office/powerpoint/2010/main" val="1549699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&amp; Conclusions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5283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p:txBody>
          <a:bodyPr/>
          <a:lstStyle/>
          <a:p>
            <a:r>
              <a:rPr lang="en-US" sz="2300" dirty="0"/>
              <a:t>MPA/DMBA-induced mammary </a:t>
            </a:r>
            <a:r>
              <a:rPr lang="en-US" sz="2300" dirty="0" smtClean="0"/>
              <a:t>tumors:</a:t>
            </a:r>
          </a:p>
          <a:p>
            <a:pPr lvl="1"/>
            <a:r>
              <a:rPr lang="en-US" sz="2300" dirty="0" smtClean="0"/>
              <a:t>Are histologically heterogeneous</a:t>
            </a:r>
          </a:p>
          <a:p>
            <a:pPr lvl="1"/>
            <a:r>
              <a:rPr lang="en-US" sz="2300" dirty="0" smtClean="0"/>
              <a:t>Are </a:t>
            </a:r>
            <a:r>
              <a:rPr lang="en-US" sz="2300" dirty="0" err="1"/>
              <a:t>g</a:t>
            </a:r>
            <a:r>
              <a:rPr lang="en-US" sz="2300" dirty="0" err="1" smtClean="0"/>
              <a:t>enomically</a:t>
            </a:r>
            <a:r>
              <a:rPr lang="en-US" sz="2300" dirty="0" smtClean="0"/>
              <a:t> heterogeneous</a:t>
            </a:r>
          </a:p>
          <a:p>
            <a:pPr lvl="1"/>
            <a:r>
              <a:rPr lang="en-US" sz="2300" dirty="0" smtClean="0"/>
              <a:t>Have high mutation frequencies, carrying mutations in known driver genes</a:t>
            </a:r>
          </a:p>
          <a:p>
            <a:pPr lvl="1"/>
            <a:r>
              <a:rPr lang="en-US" sz="2300" dirty="0" smtClean="0"/>
              <a:t>Display mutations in hotspot locations in known driver genes</a:t>
            </a:r>
          </a:p>
          <a:p>
            <a:pPr lvl="1"/>
            <a:r>
              <a:rPr lang="en-US" sz="2300" dirty="0"/>
              <a:t>F</a:t>
            </a:r>
            <a:r>
              <a:rPr lang="en-US" sz="2300" dirty="0" smtClean="0"/>
              <a:t>requently display mutations in genes mutated in human breast cancer</a:t>
            </a:r>
          </a:p>
          <a:p>
            <a:pPr lvl="1"/>
            <a:r>
              <a:rPr lang="en-US" sz="2300" dirty="0"/>
              <a:t>F</a:t>
            </a:r>
            <a:r>
              <a:rPr lang="en-US" sz="2300" dirty="0" smtClean="0"/>
              <a:t>requently </a:t>
            </a:r>
            <a:r>
              <a:rPr lang="en-US" sz="2300" dirty="0"/>
              <a:t>display mutations in </a:t>
            </a:r>
            <a:r>
              <a:rPr lang="en-US" sz="2300" dirty="0" smtClean="0"/>
              <a:t>genes NOT </a:t>
            </a:r>
            <a:r>
              <a:rPr lang="en-US" sz="2300" dirty="0"/>
              <a:t>mutated in human breast </a:t>
            </a:r>
            <a:r>
              <a:rPr lang="en-US" sz="2300" dirty="0" smtClean="0"/>
              <a:t>cancer</a:t>
            </a:r>
          </a:p>
          <a:p>
            <a:pPr lvl="1"/>
            <a:r>
              <a:rPr lang="en-US" sz="2300" dirty="0" smtClean="0"/>
              <a:t>Do not display mutations in several genes frequently mutated in human breast cancer</a:t>
            </a:r>
          </a:p>
          <a:p>
            <a:pPr lvl="1"/>
            <a:r>
              <a:rPr lang="en-US" sz="2300" dirty="0" smtClean="0"/>
              <a:t>Have homogeneous mutational spectra</a:t>
            </a:r>
          </a:p>
          <a:p>
            <a:endParaRPr lang="en-US" sz="2300" dirty="0"/>
          </a:p>
          <a:p>
            <a:endParaRPr lang="en-US" sz="2300" dirty="0"/>
          </a:p>
        </p:txBody>
      </p:sp>
    </p:spTree>
    <p:extLst>
      <p:ext uri="{BB962C8B-B14F-4D97-AF65-F5344CB8AC3E}">
        <p14:creationId xmlns:p14="http://schemas.microsoft.com/office/powerpoint/2010/main" val="1353485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Methodological Considerations</a:t>
            </a:r>
            <a:endParaRPr lang="en-US" dirty="0"/>
          </a:p>
        </p:txBody>
      </p:sp>
      <p:sp>
        <p:nvSpPr>
          <p:cNvPr id="3" name="Content Placeholder 2"/>
          <p:cNvSpPr>
            <a:spLocks noGrp="1"/>
          </p:cNvSpPr>
          <p:nvPr>
            <p:ph idx="1"/>
          </p:nvPr>
        </p:nvSpPr>
        <p:spPr/>
        <p:txBody>
          <a:bodyPr/>
          <a:lstStyle/>
          <a:p>
            <a:r>
              <a:rPr lang="en-US" dirty="0" smtClean="0"/>
              <a:t>Small sample size (n = 18)</a:t>
            </a:r>
          </a:p>
          <a:p>
            <a:pPr lvl="1"/>
            <a:r>
              <a:rPr lang="en-US" dirty="0" smtClean="0"/>
              <a:t>Exacerbated by heterogeneity</a:t>
            </a:r>
          </a:p>
          <a:p>
            <a:r>
              <a:rPr lang="en-US" dirty="0" smtClean="0"/>
              <a:t>Limitations of whole exome sequencing vs. whole genome sequencing</a:t>
            </a:r>
          </a:p>
          <a:p>
            <a:r>
              <a:rPr lang="en-US" dirty="0" smtClean="0"/>
              <a:t>Lack of expression and copy number data</a:t>
            </a:r>
          </a:p>
          <a:p>
            <a:endParaRPr lang="en-US" dirty="0"/>
          </a:p>
        </p:txBody>
      </p:sp>
    </p:spTree>
    <p:extLst>
      <p:ext uri="{BB962C8B-B14F-4D97-AF65-F5344CB8AC3E}">
        <p14:creationId xmlns:p14="http://schemas.microsoft.com/office/powerpoint/2010/main" val="2136432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1347326"/>
            <a:ext cx="10972800" cy="1760517"/>
          </a:xfrm>
        </p:spPr>
        <p:txBody>
          <a:bodyPr/>
          <a:lstStyle/>
          <a:p>
            <a:pPr marL="0" indent="0" algn="ctr">
              <a:buNone/>
            </a:pPr>
            <a:r>
              <a:rPr lang="en-US" dirty="0"/>
              <a:t>Are MPA/DMBA-induced mouse mammary tumors a valid and/or useful model of human breast cancer?</a:t>
            </a:r>
          </a:p>
          <a:p>
            <a:pPr marL="0" indent="0" algn="ctr">
              <a:buNone/>
            </a:pPr>
            <a:endParaRPr lang="en-US" dirty="0"/>
          </a:p>
        </p:txBody>
      </p:sp>
      <p:sp>
        <p:nvSpPr>
          <p:cNvPr id="4" name="TextBox 3"/>
          <p:cNvSpPr txBox="1"/>
          <p:nvPr/>
        </p:nvSpPr>
        <p:spPr>
          <a:xfrm>
            <a:off x="824753" y="3000266"/>
            <a:ext cx="10542494" cy="3139321"/>
          </a:xfrm>
          <a:prstGeom prst="rect">
            <a:avLst/>
          </a:prstGeom>
          <a:noFill/>
        </p:spPr>
        <p:txBody>
          <a:bodyPr wrap="square" rtlCol="0">
            <a:spAutoFit/>
          </a:bodyPr>
          <a:lstStyle/>
          <a:p>
            <a:pPr marL="285750" indent="-285750">
              <a:buFont typeface="Arial" charset="0"/>
              <a:buChar char="•"/>
            </a:pPr>
            <a:r>
              <a:rPr lang="en-US" dirty="0" smtClean="0"/>
              <a:t>Large disparities found between MPA/DMBA-induced tumors and human breast cancer</a:t>
            </a:r>
          </a:p>
          <a:p>
            <a:pPr marL="285750" indent="-285750">
              <a:buFont typeface="Arial" charset="0"/>
              <a:buChar char="•"/>
            </a:pPr>
            <a:r>
              <a:rPr lang="en-US" dirty="0"/>
              <a:t>MPA/DMBA-induced tumors and human breast </a:t>
            </a:r>
            <a:r>
              <a:rPr lang="en-US" dirty="0" smtClean="0"/>
              <a:t>cancers are both highly heterogeneous</a:t>
            </a:r>
          </a:p>
          <a:p>
            <a:pPr marL="285750" indent="-285750">
              <a:buFont typeface="Arial" charset="0"/>
              <a:buChar char="•"/>
            </a:pPr>
            <a:endParaRPr lang="en-US" dirty="0"/>
          </a:p>
          <a:p>
            <a:pPr marL="285750" indent="-285750">
              <a:buFont typeface="Arial" charset="0"/>
              <a:buChar char="•"/>
            </a:pPr>
            <a:r>
              <a:rPr lang="en-US" dirty="0" smtClean="0"/>
              <a:t>More appropriate question: what subset of human breast cancers are MPA/DMBA-induced tumors a  representative model for?</a:t>
            </a:r>
          </a:p>
          <a:p>
            <a:pPr marL="742950" lvl="1" indent="-285750">
              <a:buFont typeface="Arial" charset="0"/>
              <a:buChar char="•"/>
            </a:pPr>
            <a:r>
              <a:rPr lang="en-US" dirty="0" err="1" smtClean="0"/>
              <a:t>Hypermutator</a:t>
            </a:r>
            <a:r>
              <a:rPr lang="en-US" dirty="0" smtClean="0"/>
              <a:t> phenotype?</a:t>
            </a:r>
          </a:p>
          <a:p>
            <a:pPr marL="1200150" lvl="2" indent="-285750">
              <a:buFont typeface="Arial" charset="0"/>
              <a:buChar char="•"/>
            </a:pPr>
            <a:r>
              <a:rPr lang="en-US" dirty="0" smtClean="0"/>
              <a:t>Immune therapies?</a:t>
            </a:r>
          </a:p>
          <a:p>
            <a:pPr marL="742950" lvl="1" indent="-285750">
              <a:buFont typeface="Arial" charset="0"/>
              <a:buChar char="•"/>
            </a:pPr>
            <a:r>
              <a:rPr lang="en-US" dirty="0" smtClean="0"/>
              <a:t>Specific mutations rarely found in human breast cancer?</a:t>
            </a:r>
          </a:p>
          <a:p>
            <a:pPr marL="1200150" lvl="2" indent="-285750">
              <a:buFont typeface="Arial" charset="0"/>
              <a:buChar char="•"/>
            </a:pPr>
            <a:r>
              <a:rPr lang="en-US" dirty="0" smtClean="0"/>
              <a:t>Serial transplantation of characterized tumors</a:t>
            </a:r>
          </a:p>
          <a:p>
            <a:pPr marL="742950" lvl="1" indent="-285750">
              <a:buFont typeface="Arial" charset="0"/>
              <a:buChar char="•"/>
            </a:pPr>
            <a:endParaRPr lang="en-US" dirty="0" smtClean="0"/>
          </a:p>
          <a:p>
            <a:pPr marL="285750" indent="-285750">
              <a:buFont typeface="Arial" charset="0"/>
              <a:buChar char="•"/>
            </a:pPr>
            <a:r>
              <a:rPr lang="en-US" dirty="0" smtClean="0"/>
              <a:t>More omics level data needed, in particular gene expression and CNA</a:t>
            </a:r>
            <a:endParaRPr lang="en-US" dirty="0"/>
          </a:p>
        </p:txBody>
      </p:sp>
    </p:spTree>
    <p:extLst>
      <p:ext uri="{BB962C8B-B14F-4D97-AF65-F5344CB8AC3E}">
        <p14:creationId xmlns:p14="http://schemas.microsoft.com/office/powerpoint/2010/main" val="1470209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Perspectives</a:t>
            </a:r>
            <a:endParaRPr lang="en-US" dirty="0"/>
          </a:p>
        </p:txBody>
      </p:sp>
      <p:sp>
        <p:nvSpPr>
          <p:cNvPr id="3" name="Content Placeholder 2"/>
          <p:cNvSpPr>
            <a:spLocks noGrp="1"/>
          </p:cNvSpPr>
          <p:nvPr>
            <p:ph idx="1"/>
          </p:nvPr>
        </p:nvSpPr>
        <p:spPr>
          <a:xfrm>
            <a:off x="609600" y="1367730"/>
            <a:ext cx="10576956" cy="4135582"/>
          </a:xfrm>
        </p:spPr>
        <p:txBody>
          <a:bodyPr/>
          <a:lstStyle/>
          <a:p>
            <a:r>
              <a:rPr lang="en-US" sz="2000" dirty="0" smtClean="0"/>
              <a:t>Copy number aberration (CNA) analysis</a:t>
            </a:r>
          </a:p>
          <a:p>
            <a:pPr lvl="1"/>
            <a:r>
              <a:rPr lang="en-US" sz="2000" i="1" dirty="0" smtClean="0"/>
              <a:t>In progress</a:t>
            </a:r>
          </a:p>
          <a:p>
            <a:r>
              <a:rPr lang="en-US" sz="2000" dirty="0" smtClean="0"/>
              <a:t>Gene expression analysis</a:t>
            </a:r>
          </a:p>
          <a:p>
            <a:pPr lvl="1"/>
            <a:r>
              <a:rPr lang="en-US" sz="2000" i="1" dirty="0" smtClean="0"/>
              <a:t>In progress</a:t>
            </a:r>
          </a:p>
          <a:p>
            <a:r>
              <a:rPr lang="en-US" sz="2000" dirty="0" smtClean="0"/>
              <a:t>Serial transplantation</a:t>
            </a:r>
          </a:p>
          <a:p>
            <a:pPr lvl="1"/>
            <a:r>
              <a:rPr lang="en-US" sz="2000" i="1" dirty="0" smtClean="0"/>
              <a:t>In progress</a:t>
            </a:r>
          </a:p>
          <a:p>
            <a:r>
              <a:rPr lang="en-US" sz="2000" dirty="0" smtClean="0"/>
              <a:t>Methylation?</a:t>
            </a:r>
          </a:p>
          <a:p>
            <a:r>
              <a:rPr lang="en-US" sz="2000" dirty="0"/>
              <a:t>Checkpoint inhibitor trials?</a:t>
            </a:r>
          </a:p>
          <a:p>
            <a:r>
              <a:rPr lang="en-US" sz="2000" dirty="0" smtClean="0"/>
              <a:t>Sequencing of non-mammary tissues in the MPA/DMBA-induced model</a:t>
            </a:r>
          </a:p>
          <a:p>
            <a:pPr lvl="1"/>
            <a:endParaRPr lang="en-US" sz="2000" dirty="0"/>
          </a:p>
        </p:txBody>
      </p:sp>
    </p:spTree>
    <p:extLst>
      <p:ext uri="{BB962C8B-B14F-4D97-AF65-F5344CB8AC3E}">
        <p14:creationId xmlns:p14="http://schemas.microsoft.com/office/powerpoint/2010/main" val="1499232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2812" y="1095272"/>
            <a:ext cx="3209618" cy="1671239"/>
          </a:xfrm>
          <a:prstGeom prst="rect">
            <a:avLst/>
          </a:prstGeom>
        </p:spPr>
      </p:pic>
      <p:sp>
        <p:nvSpPr>
          <p:cNvPr id="2" name="Title 1"/>
          <p:cNvSpPr>
            <a:spLocks noGrp="1"/>
          </p:cNvSpPr>
          <p:nvPr>
            <p:ph type="title"/>
          </p:nvPr>
        </p:nvSpPr>
        <p:spPr/>
        <p:txBody>
          <a:bodyPr/>
          <a:lstStyle/>
          <a:p>
            <a:r>
              <a:rPr lang="en-US" dirty="0" smtClean="0"/>
              <a:t>Acknowledgements/Collaborators</a:t>
            </a:r>
            <a:endParaRPr lang="en-US" dirty="0"/>
          </a:p>
        </p:txBody>
      </p:sp>
      <p:sp>
        <p:nvSpPr>
          <p:cNvPr id="3" name="Content Placeholder 2"/>
          <p:cNvSpPr>
            <a:spLocks noGrp="1"/>
          </p:cNvSpPr>
          <p:nvPr>
            <p:ph idx="1"/>
          </p:nvPr>
        </p:nvSpPr>
        <p:spPr>
          <a:xfrm>
            <a:off x="609600" y="2238271"/>
            <a:ext cx="4060874" cy="2076553"/>
          </a:xfrm>
        </p:spPr>
        <p:txBody>
          <a:bodyPr/>
          <a:lstStyle/>
          <a:p>
            <a:r>
              <a:rPr lang="en-US" sz="2200" dirty="0" smtClean="0"/>
              <a:t>Therese </a:t>
            </a:r>
            <a:r>
              <a:rPr lang="en-US" sz="2200" dirty="0" err="1" smtClean="0"/>
              <a:t>Sørlie</a:t>
            </a:r>
            <a:endParaRPr lang="en-US" sz="2200" dirty="0" smtClean="0"/>
          </a:p>
          <a:p>
            <a:r>
              <a:rPr lang="en-US" sz="2200" dirty="0" smtClean="0"/>
              <a:t>Jens Henrik </a:t>
            </a:r>
            <a:r>
              <a:rPr lang="en-US" sz="2200" dirty="0" err="1" smtClean="0"/>
              <a:t>Norum</a:t>
            </a:r>
            <a:endParaRPr lang="en-US" sz="2200" dirty="0" smtClean="0"/>
          </a:p>
          <a:p>
            <a:r>
              <a:rPr lang="en-US" sz="2200" dirty="0" smtClean="0"/>
              <a:t>Helga </a:t>
            </a:r>
            <a:r>
              <a:rPr lang="en-US" sz="2200" dirty="0" err="1" smtClean="0"/>
              <a:t>Bergholtz</a:t>
            </a:r>
            <a:endParaRPr lang="en-US" sz="2200" dirty="0" smtClean="0"/>
          </a:p>
        </p:txBody>
      </p:sp>
      <p:sp>
        <p:nvSpPr>
          <p:cNvPr id="4" name="Content Placeholder 2"/>
          <p:cNvSpPr txBox="1">
            <a:spLocks/>
          </p:cNvSpPr>
          <p:nvPr/>
        </p:nvSpPr>
        <p:spPr bwMode="auto">
          <a:xfrm>
            <a:off x="6535993" y="2766511"/>
            <a:ext cx="4178710" cy="45860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smtClean="0"/>
              <a:t>Raoul Kuiper</a:t>
            </a:r>
            <a:endParaRPr lang="en-US" sz="2200" kern="0" dirty="0" smtClean="0"/>
          </a:p>
        </p:txBody>
      </p:sp>
      <p:pic>
        <p:nvPicPr>
          <p:cNvPr id="6" name="Picture 5"/>
          <p:cNvPicPr>
            <a:picLocks noChangeAspect="1"/>
          </p:cNvPicPr>
          <p:nvPr/>
        </p:nvPicPr>
        <p:blipFill>
          <a:blip r:embed="rId4"/>
          <a:stretch>
            <a:fillRect/>
          </a:stretch>
        </p:blipFill>
        <p:spPr>
          <a:xfrm>
            <a:off x="6535993" y="1326085"/>
            <a:ext cx="2880852" cy="1440426"/>
          </a:xfrm>
          <a:prstGeom prst="rect">
            <a:avLst/>
          </a:prstGeom>
        </p:spPr>
      </p:pic>
      <p:pic>
        <p:nvPicPr>
          <p:cNvPr id="7" name="Picture 6"/>
          <p:cNvPicPr>
            <a:picLocks noChangeAspect="1"/>
          </p:cNvPicPr>
          <p:nvPr/>
        </p:nvPicPr>
        <p:blipFill>
          <a:blip r:embed="rId5"/>
          <a:stretch>
            <a:fillRect/>
          </a:stretch>
        </p:blipFill>
        <p:spPr>
          <a:xfrm>
            <a:off x="442603" y="4573743"/>
            <a:ext cx="4227871" cy="715431"/>
          </a:xfrm>
          <a:prstGeom prst="rect">
            <a:avLst/>
          </a:prstGeom>
        </p:spPr>
      </p:pic>
      <p:sp>
        <p:nvSpPr>
          <p:cNvPr id="9" name="Content Placeholder 2"/>
          <p:cNvSpPr txBox="1">
            <a:spLocks/>
          </p:cNvSpPr>
          <p:nvPr/>
        </p:nvSpPr>
        <p:spPr bwMode="auto">
          <a:xfrm>
            <a:off x="609600" y="5317031"/>
            <a:ext cx="4178710" cy="991157"/>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err="1" smtClean="0"/>
              <a:t>Forskerlinjen</a:t>
            </a:r>
            <a:r>
              <a:rPr lang="en-US" sz="2200" kern="0" dirty="0" smtClean="0"/>
              <a:t>/Medical Student Research Program</a:t>
            </a:r>
            <a:endParaRPr lang="en-US" sz="2200" kern="0" dirty="0"/>
          </a:p>
        </p:txBody>
      </p:sp>
      <p:pic>
        <p:nvPicPr>
          <p:cNvPr id="10" name="Picture 9"/>
          <p:cNvPicPr>
            <a:picLocks noChangeAspect="1"/>
          </p:cNvPicPr>
          <p:nvPr/>
        </p:nvPicPr>
        <p:blipFill>
          <a:blip r:embed="rId6"/>
          <a:stretch>
            <a:fillRect/>
          </a:stretch>
        </p:blipFill>
        <p:spPr>
          <a:xfrm>
            <a:off x="6535993" y="3796020"/>
            <a:ext cx="4178710" cy="1180940"/>
          </a:xfrm>
          <a:prstGeom prst="rect">
            <a:avLst/>
          </a:prstGeom>
        </p:spPr>
      </p:pic>
      <p:sp>
        <p:nvSpPr>
          <p:cNvPr id="11" name="TextBox 10"/>
          <p:cNvSpPr txBox="1"/>
          <p:nvPr/>
        </p:nvSpPr>
        <p:spPr>
          <a:xfrm>
            <a:off x="6766560" y="5015312"/>
            <a:ext cx="3948143" cy="76944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Chuck </a:t>
            </a:r>
            <a:r>
              <a:rPr lang="en-US" sz="2200" dirty="0" err="1" smtClean="0">
                <a:latin typeface="Helvetica Neue" charset="0"/>
                <a:ea typeface="Helvetica Neue" charset="0"/>
                <a:cs typeface="Helvetica Neue" charset="0"/>
              </a:rPr>
              <a:t>Perou</a:t>
            </a:r>
            <a:endParaRPr lang="en-US" sz="2200" dirty="0" smtClean="0">
              <a:latin typeface="Helvetica Neue" charset="0"/>
              <a:ea typeface="Helvetica Neue" charset="0"/>
              <a:cs typeface="Helvetica Neue" charset="0"/>
            </a:endParaRPr>
          </a:p>
          <a:p>
            <a:pPr marL="285750" indent="-285750">
              <a:buFont typeface="Arial" charset="0"/>
              <a:buChar char="•"/>
            </a:pPr>
            <a:r>
              <a:rPr lang="en-US" sz="2200" dirty="0" smtClean="0">
                <a:latin typeface="Helvetica Neue" charset="0"/>
                <a:ea typeface="Helvetica Neue" charset="0"/>
                <a:cs typeface="Helvetica Neue" charset="0"/>
              </a:rPr>
              <a:t>Cheng Fan</a:t>
            </a:r>
            <a:endParaRPr lang="en-US" sz="2200" dirty="0">
              <a:latin typeface="Helvetica Neue" charset="0"/>
              <a:ea typeface="Helvetica Neue" charset="0"/>
              <a:cs typeface="Helvetica Neue" charset="0"/>
            </a:endParaRPr>
          </a:p>
        </p:txBody>
      </p:sp>
    </p:spTree>
    <p:extLst>
      <p:ext uri="{BB962C8B-B14F-4D97-AF65-F5344CB8AC3E}">
        <p14:creationId xmlns:p14="http://schemas.microsoft.com/office/powerpoint/2010/main" val="2082456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74638"/>
            <a:ext cx="11100433" cy="1143000"/>
          </a:xfrm>
        </p:spPr>
        <p:txBody>
          <a:bodyPr/>
          <a:lstStyle/>
          <a:p>
            <a:r>
              <a:rPr lang="en-US" dirty="0" smtClean="0"/>
              <a:t>Breast Cancer</a:t>
            </a:r>
            <a:endParaRPr lang="en-US" dirty="0"/>
          </a:p>
        </p:txBody>
      </p:sp>
      <p:sp>
        <p:nvSpPr>
          <p:cNvPr id="3" name="Content Placeholder 2"/>
          <p:cNvSpPr>
            <a:spLocks noGrp="1"/>
          </p:cNvSpPr>
          <p:nvPr>
            <p:ph idx="1"/>
          </p:nvPr>
        </p:nvSpPr>
        <p:spPr>
          <a:xfrm>
            <a:off x="609600" y="1600200"/>
            <a:ext cx="5073419" cy="4349750"/>
          </a:xfrm>
        </p:spPr>
        <p:txBody>
          <a:bodyPr/>
          <a:lstStyle/>
          <a:p>
            <a:r>
              <a:rPr lang="en-US" sz="2400" dirty="0"/>
              <a:t>Heterogeneous, multistage disease</a:t>
            </a:r>
          </a:p>
          <a:p>
            <a:r>
              <a:rPr lang="en-US" sz="2400" dirty="0" smtClean="0"/>
              <a:t>Malignant neoplasm of the mammary ducts or lobules</a:t>
            </a:r>
          </a:p>
          <a:p>
            <a:r>
              <a:rPr lang="en-US" sz="2400" dirty="0" smtClean="0"/>
              <a:t>Worldwide highest incidence cancer in women</a:t>
            </a:r>
          </a:p>
          <a:p>
            <a:r>
              <a:rPr lang="en-US" sz="2400" dirty="0" smtClean="0"/>
              <a:t>Fifth highest mortality</a:t>
            </a:r>
          </a:p>
          <a:p>
            <a:endParaRPr lang="en-US" sz="24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8451848" y="2243284"/>
            <a:ext cx="3258185" cy="2482850"/>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10361857" y="4717024"/>
            <a:ext cx="1041400" cy="520700"/>
          </a:xfrm>
          <a:prstGeom prst="rect">
            <a:avLst/>
          </a:prstGeom>
          <a:noFill/>
          <a:ln>
            <a:noFill/>
          </a:ln>
        </p:spPr>
      </p:pic>
      <p:pic>
        <p:nvPicPr>
          <p:cNvPr id="6" name="Picture 5"/>
          <p:cNvPicPr/>
          <p:nvPr/>
        </p:nvPicPr>
        <p:blipFill>
          <a:blip r:embed="rId5"/>
          <a:stretch>
            <a:fillRect/>
          </a:stretch>
        </p:blipFill>
        <p:spPr>
          <a:xfrm>
            <a:off x="5564695" y="1705970"/>
            <a:ext cx="2760439" cy="3431363"/>
          </a:xfrm>
          <a:prstGeom prst="rect">
            <a:avLst/>
          </a:prstGeom>
        </p:spPr>
      </p:pic>
      <p:sp>
        <p:nvSpPr>
          <p:cNvPr id="7" name="TextBox 6"/>
          <p:cNvSpPr txBox="1"/>
          <p:nvPr/>
        </p:nvSpPr>
        <p:spPr>
          <a:xfrm>
            <a:off x="8754262" y="5228614"/>
            <a:ext cx="2653355" cy="646331"/>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Historical breast cancer incidence, mortality and survival </a:t>
            </a:r>
            <a:r>
              <a:rPr lang="en-US" sz="1200" i="1" smtClean="0">
                <a:latin typeface="Helvetica Neue" charset="0"/>
                <a:ea typeface="Helvetica Neue" charset="0"/>
                <a:cs typeface="Helvetica Neue" charset="0"/>
              </a:rPr>
              <a:t>in Norway (Cancer </a:t>
            </a:r>
            <a:r>
              <a:rPr lang="en-US" sz="1200" i="1" dirty="0" smtClean="0">
                <a:latin typeface="Helvetica Neue" charset="0"/>
                <a:ea typeface="Helvetica Neue" charset="0"/>
                <a:cs typeface="Helvetica Neue" charset="0"/>
              </a:rPr>
              <a:t>Registry of Norway</a:t>
            </a:r>
            <a:r>
              <a:rPr lang="en-US" sz="1200" i="1" smtClean="0">
                <a:latin typeface="Helvetica Neue" charset="0"/>
                <a:ea typeface="Helvetica Neue" charset="0"/>
                <a:cs typeface="Helvetica Neue" charset="0"/>
              </a:rPr>
              <a:t>, 2016)</a:t>
            </a:r>
            <a:endParaRPr lang="en-US" sz="1200" i="1" dirty="0">
              <a:latin typeface="Helvetica Neue" charset="0"/>
              <a:ea typeface="Helvetica Neue" charset="0"/>
              <a:cs typeface="Helvetica Neue" charset="0"/>
            </a:endParaRPr>
          </a:p>
        </p:txBody>
      </p:sp>
      <p:sp>
        <p:nvSpPr>
          <p:cNvPr id="8" name="TextBox 7"/>
          <p:cNvSpPr txBox="1"/>
          <p:nvPr/>
        </p:nvSpPr>
        <p:spPr>
          <a:xfrm>
            <a:off x="5919537" y="5228614"/>
            <a:ext cx="2653355"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Breast cancer progression (</a:t>
            </a:r>
            <a:r>
              <a:rPr lang="en-US" sz="1200" i="1" dirty="0" err="1" smtClean="0">
                <a:latin typeface="Helvetica Neue" charset="0"/>
                <a:ea typeface="Helvetica Neue" charset="0"/>
                <a:cs typeface="Helvetica Neue" charset="0"/>
              </a:rPr>
              <a:t>Breastcancer.org</a:t>
            </a:r>
            <a:r>
              <a:rPr lang="en-US" sz="1200" i="1" dirty="0" smtClean="0">
                <a:latin typeface="Helvetica Neue" charset="0"/>
                <a:ea typeface="Helvetica Neue" charset="0"/>
                <a:cs typeface="Helvetica Neue" charset="0"/>
              </a:rPr>
              <a:t>, 2017)</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786435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 Genomes and Transcriptomes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656530" y="1668162"/>
            <a:ext cx="3513978" cy="386766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65979" y="1929072"/>
            <a:ext cx="6243740" cy="3203789"/>
          </a:xfrm>
          <a:prstGeom prst="rect">
            <a:avLst/>
          </a:prstGeom>
        </p:spPr>
      </p:pic>
      <p:sp>
        <p:nvSpPr>
          <p:cNvPr id="6" name="TextBox 5"/>
          <p:cNvSpPr txBox="1"/>
          <p:nvPr/>
        </p:nvSpPr>
        <p:spPr>
          <a:xfrm>
            <a:off x="465979" y="5644296"/>
            <a:ext cx="6243740"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Somatic mutations and copy number aberrations in human breast cancers (The Cancer Genome Atlas Network, 2012)</a:t>
            </a:r>
            <a:endParaRPr lang="en-US" sz="1200" i="1" dirty="0">
              <a:latin typeface="Helvetica Neue" charset="0"/>
              <a:ea typeface="Helvetica Neue" charset="0"/>
              <a:cs typeface="Helvetica Neue" charset="0"/>
            </a:endParaRPr>
          </a:p>
        </p:txBody>
      </p:sp>
      <p:sp>
        <p:nvSpPr>
          <p:cNvPr id="7" name="TextBox 6"/>
          <p:cNvSpPr txBox="1"/>
          <p:nvPr/>
        </p:nvSpPr>
        <p:spPr>
          <a:xfrm>
            <a:off x="7656530" y="5644296"/>
            <a:ext cx="3083793"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Breast cancer subtypes (</a:t>
            </a:r>
            <a:r>
              <a:rPr lang="en-US" sz="1200" i="1" dirty="0" err="1" smtClean="0">
                <a:latin typeface="Helvetica Neue" charset="0"/>
                <a:ea typeface="Helvetica Neue" charset="0"/>
                <a:cs typeface="Helvetica Neue" charset="0"/>
              </a:rPr>
              <a:t>Perou</a:t>
            </a:r>
            <a:r>
              <a:rPr lang="en-US" sz="1200" i="1" dirty="0" smtClean="0">
                <a:latin typeface="Helvetica Neue" charset="0"/>
                <a:ea typeface="Helvetica Neue" charset="0"/>
                <a:cs typeface="Helvetica Neue" charset="0"/>
              </a:rPr>
              <a:t> et al. 2000)</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318181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Models of Breast Cancer</a:t>
            </a:r>
            <a:endParaRPr lang="en-US" dirty="0"/>
          </a:p>
        </p:txBody>
      </p:sp>
      <p:sp>
        <p:nvSpPr>
          <p:cNvPr id="3" name="Content Placeholder 2"/>
          <p:cNvSpPr>
            <a:spLocks noGrp="1"/>
          </p:cNvSpPr>
          <p:nvPr>
            <p:ph idx="1"/>
          </p:nvPr>
        </p:nvSpPr>
        <p:spPr>
          <a:xfrm>
            <a:off x="609600" y="1600200"/>
            <a:ext cx="10546080" cy="4349750"/>
          </a:xfrm>
        </p:spPr>
        <p:txBody>
          <a:bodyPr/>
          <a:lstStyle/>
          <a:p>
            <a:r>
              <a:rPr lang="en-US" sz="2400" dirty="0" smtClean="0"/>
              <a:t>Used for pre-clinical trials and basic biology research</a:t>
            </a:r>
          </a:p>
          <a:p>
            <a:r>
              <a:rPr lang="en-US" sz="2400" dirty="0" smtClean="0"/>
              <a:t>Several types:</a:t>
            </a:r>
          </a:p>
          <a:p>
            <a:pPr lvl="1"/>
            <a:r>
              <a:rPr lang="en-US" sz="2400" dirty="0" smtClean="0"/>
              <a:t>Genetically engineered mouse models (GEMMs)</a:t>
            </a:r>
          </a:p>
          <a:p>
            <a:pPr lvl="1"/>
            <a:r>
              <a:rPr lang="en-US" sz="2400" dirty="0" smtClean="0"/>
              <a:t>Patient derived xenografts (PDXs)</a:t>
            </a:r>
          </a:p>
          <a:p>
            <a:pPr lvl="1"/>
            <a:r>
              <a:rPr lang="en-US" sz="2400" dirty="0" smtClean="0"/>
              <a:t>Transplanted cell lines</a:t>
            </a:r>
          </a:p>
          <a:p>
            <a:pPr lvl="1"/>
            <a:r>
              <a:rPr lang="en-US" sz="2400" dirty="0" smtClean="0"/>
              <a:t>Chemically induced models</a:t>
            </a:r>
          </a:p>
          <a:p>
            <a:r>
              <a:rPr lang="en-US" sz="2400" dirty="0" smtClean="0"/>
              <a:t>Several anatomical and physiological differences</a:t>
            </a:r>
          </a:p>
          <a:p>
            <a:pPr lvl="1"/>
            <a:r>
              <a:rPr lang="en-US" sz="2400" dirty="0" smtClean="0"/>
              <a:t>Significance of estrogen receptor signaling is unclear</a:t>
            </a:r>
          </a:p>
          <a:p>
            <a:pPr lvl="1"/>
            <a:r>
              <a:rPr lang="en-US" sz="2400" dirty="0"/>
              <a:t>Terminal end buds </a:t>
            </a:r>
            <a:r>
              <a:rPr lang="en-US" sz="2400" dirty="0" smtClean="0"/>
              <a:t>vs. lobules </a:t>
            </a:r>
            <a:endParaRPr lang="en-US" sz="2400" dirty="0"/>
          </a:p>
          <a:p>
            <a:pPr lvl="1"/>
            <a:endParaRPr lang="en-US" sz="2400" dirty="0"/>
          </a:p>
        </p:txBody>
      </p:sp>
    </p:spTree>
    <p:extLst>
      <p:ext uri="{BB962C8B-B14F-4D97-AF65-F5344CB8AC3E}">
        <p14:creationId xmlns:p14="http://schemas.microsoft.com/office/powerpoint/2010/main" val="307133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Transcriptomic Mouse Mammary Tumor Analyses</a:t>
            </a:r>
            <a:endParaRPr lang="en-US" dirty="0"/>
          </a:p>
        </p:txBody>
      </p:sp>
      <p:sp>
        <p:nvSpPr>
          <p:cNvPr id="3" name="Content Placeholder 2"/>
          <p:cNvSpPr>
            <a:spLocks noGrp="1"/>
          </p:cNvSpPr>
          <p:nvPr>
            <p:ph idx="1"/>
          </p:nvPr>
        </p:nvSpPr>
        <p:spPr>
          <a:xfrm>
            <a:off x="609600" y="1600200"/>
            <a:ext cx="6400800" cy="4349750"/>
          </a:xfrm>
        </p:spPr>
        <p:txBody>
          <a:bodyPr/>
          <a:lstStyle/>
          <a:p>
            <a:r>
              <a:rPr lang="en-US" dirty="0" smtClean="0"/>
              <a:t>Gene expression analysis frequently carried out</a:t>
            </a:r>
          </a:p>
          <a:p>
            <a:r>
              <a:rPr lang="en-US" dirty="0" smtClean="0"/>
              <a:t>Meta-analysis of 27 mouse models revealed 17 murine expression-based subtypes</a:t>
            </a:r>
          </a:p>
          <a:p>
            <a:pPr lvl="1"/>
            <a:r>
              <a:rPr lang="en-US" dirty="0" smtClean="0"/>
              <a:t>11 homogeneous models</a:t>
            </a:r>
          </a:p>
          <a:p>
            <a:pPr lvl="1"/>
            <a:r>
              <a:rPr lang="en-US" dirty="0" smtClean="0"/>
              <a:t>6 semi-homogeneous models</a:t>
            </a:r>
          </a:p>
          <a:p>
            <a:pPr lvl="1"/>
            <a:r>
              <a:rPr lang="en-US" dirty="0" smtClean="0"/>
              <a:t>9 heterogeneous models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834182" y="1600200"/>
            <a:ext cx="3126261" cy="3947984"/>
          </a:xfrm>
          <a:prstGeom prst="rect">
            <a:avLst/>
          </a:prstGeom>
        </p:spPr>
      </p:pic>
      <p:sp>
        <p:nvSpPr>
          <p:cNvPr id="5" name="TextBox 4"/>
          <p:cNvSpPr txBox="1"/>
          <p:nvPr/>
        </p:nvSpPr>
        <p:spPr>
          <a:xfrm>
            <a:off x="7834182" y="5730746"/>
            <a:ext cx="4271319" cy="276999"/>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Mouse mammary tumor subtypes (</a:t>
            </a:r>
            <a:r>
              <a:rPr lang="en-US" sz="1200" i="1" dirty="0" err="1" smtClean="0">
                <a:latin typeface="Helvetica Neue" charset="0"/>
                <a:ea typeface="Helvetica Neue" charset="0"/>
                <a:cs typeface="Helvetica Neue" charset="0"/>
              </a:rPr>
              <a:t>Pfefferle</a:t>
            </a:r>
            <a:r>
              <a:rPr lang="en-US" sz="1200" i="1" dirty="0" smtClean="0">
                <a:latin typeface="Helvetica Neue" charset="0"/>
                <a:ea typeface="Helvetica Neue" charset="0"/>
                <a:cs typeface="Helvetica Neue" charset="0"/>
              </a:rPr>
              <a:t> et al. 2013)</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254669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charset="0"/>
                <a:ea typeface="Helvetica Neue" charset="0"/>
                <a:cs typeface="Helvetica Neue" charset="0"/>
              </a:rPr>
              <a:t>MPA/DMBA</a:t>
            </a:r>
            <a:r>
              <a:rPr lang="en-US" dirty="0" smtClean="0"/>
              <a:t> Induced Carcinogenesis</a:t>
            </a:r>
            <a:endParaRPr lang="en-US" dirty="0"/>
          </a:p>
        </p:txBody>
      </p:sp>
      <p:sp>
        <p:nvSpPr>
          <p:cNvPr id="3" name="Content Placeholder 2"/>
          <p:cNvSpPr>
            <a:spLocks noGrp="1"/>
          </p:cNvSpPr>
          <p:nvPr>
            <p:ph idx="1"/>
          </p:nvPr>
        </p:nvSpPr>
        <p:spPr>
          <a:xfrm>
            <a:off x="609600" y="1203960"/>
            <a:ext cx="8382424" cy="4349750"/>
          </a:xfrm>
        </p:spPr>
        <p:txBody>
          <a:bodyPr/>
          <a:lstStyle/>
          <a:p>
            <a:r>
              <a:rPr lang="en-US" dirty="0"/>
              <a:t>DMBA: 7,12-Dimethylbenz[a]anthracene</a:t>
            </a:r>
          </a:p>
          <a:p>
            <a:pPr lvl="1"/>
            <a:r>
              <a:rPr lang="en-US" dirty="0" smtClean="0"/>
              <a:t>Carcinogen</a:t>
            </a:r>
            <a:endParaRPr lang="en-US" dirty="0"/>
          </a:p>
          <a:p>
            <a:pPr lvl="2"/>
            <a:r>
              <a:rPr lang="en-US" dirty="0"/>
              <a:t>DNA damage by formation of DMBA/DNA adducts</a:t>
            </a:r>
          </a:p>
          <a:p>
            <a:pPr lvl="2"/>
            <a:r>
              <a:rPr lang="en-US" dirty="0"/>
              <a:t>Immunosuppressive effect</a:t>
            </a:r>
          </a:p>
          <a:p>
            <a:pPr lvl="1"/>
            <a:r>
              <a:rPr lang="en-US" dirty="0"/>
              <a:t>Exposure through tobacco smoke, diet and occupational exposure (aluminum production, fossil fuel processing)</a:t>
            </a:r>
          </a:p>
          <a:p>
            <a:r>
              <a:rPr lang="en-US" dirty="0" smtClean="0">
                <a:latin typeface="Helvetica Neue" charset="0"/>
                <a:ea typeface="Helvetica Neue" charset="0"/>
                <a:cs typeface="Helvetica Neue" charset="0"/>
              </a:rPr>
              <a:t>MPA: Medroxy</a:t>
            </a:r>
            <a:r>
              <a:rPr lang="en-US" b="1" dirty="0" smtClean="0">
                <a:latin typeface="Helvetica Neue" charset="0"/>
                <a:ea typeface="Helvetica Neue" charset="0"/>
                <a:cs typeface="Helvetica Neue" charset="0"/>
              </a:rPr>
              <a:t>progesterone</a:t>
            </a:r>
            <a:r>
              <a:rPr lang="en-US" dirty="0" smtClean="0">
                <a:latin typeface="Helvetica Neue" charset="0"/>
                <a:ea typeface="Helvetica Neue" charset="0"/>
                <a:cs typeface="Helvetica Neue" charset="0"/>
              </a:rPr>
              <a:t> acetate</a:t>
            </a:r>
          </a:p>
        </p:txBody>
      </p:sp>
      <p:pic>
        <p:nvPicPr>
          <p:cNvPr id="4" name="Picture 3"/>
          <p:cNvPicPr>
            <a:picLocks noChangeAspect="1"/>
          </p:cNvPicPr>
          <p:nvPr/>
        </p:nvPicPr>
        <p:blipFill>
          <a:blip r:embed="rId3"/>
          <a:stretch>
            <a:fillRect/>
          </a:stretch>
        </p:blipFill>
        <p:spPr>
          <a:xfrm>
            <a:off x="9243324" y="1600200"/>
            <a:ext cx="2339075" cy="2254348"/>
          </a:xfrm>
          <a:prstGeom prst="rect">
            <a:avLst/>
          </a:prstGeom>
        </p:spPr>
      </p:pic>
      <p:sp>
        <p:nvSpPr>
          <p:cNvPr id="5" name="TextBox 4"/>
          <p:cNvSpPr txBox="1"/>
          <p:nvPr/>
        </p:nvSpPr>
        <p:spPr>
          <a:xfrm>
            <a:off x="9243324" y="4037110"/>
            <a:ext cx="1953481" cy="276999"/>
          </a:xfrm>
          <a:prstGeom prst="rect">
            <a:avLst/>
          </a:prstGeom>
          <a:noFill/>
        </p:spPr>
        <p:txBody>
          <a:bodyPr wrap="square" rtlCol="0">
            <a:spAutoFit/>
          </a:bodyPr>
          <a:lstStyle/>
          <a:p>
            <a:r>
              <a:rPr lang="en-US" sz="1200" dirty="0" smtClean="0">
                <a:latin typeface="Helvetica Neue" charset="0"/>
                <a:ea typeface="Helvetica Neue" charset="0"/>
                <a:cs typeface="Helvetica Neue" charset="0"/>
              </a:rPr>
              <a:t>DMBA chemical structure</a:t>
            </a:r>
          </a:p>
        </p:txBody>
      </p:sp>
    </p:spTree>
    <p:extLst>
      <p:ext uri="{BB962C8B-B14F-4D97-AF65-F5344CB8AC3E}">
        <p14:creationId xmlns:p14="http://schemas.microsoft.com/office/powerpoint/2010/main" val="2030699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00251"/>
            <a:ext cx="10972800" cy="1143000"/>
          </a:xfrm>
        </p:spPr>
        <p:txBody>
          <a:bodyPr/>
          <a:lstStyle/>
          <a:p>
            <a:r>
              <a:rPr lang="en-US" sz="3800" dirty="0" smtClean="0"/>
              <a:t>Genomic and Transcriptomic analyses of MPA/DMBA-induced tumors</a:t>
            </a:r>
            <a:endParaRPr lang="en-US" sz="3800" dirty="0"/>
          </a:p>
        </p:txBody>
      </p:sp>
      <p:sp>
        <p:nvSpPr>
          <p:cNvPr id="3" name="Content Placeholder 2"/>
          <p:cNvSpPr>
            <a:spLocks noGrp="1"/>
          </p:cNvSpPr>
          <p:nvPr>
            <p:ph idx="1"/>
          </p:nvPr>
        </p:nvSpPr>
        <p:spPr>
          <a:xfrm>
            <a:off x="243840" y="1596788"/>
            <a:ext cx="11948160" cy="5257800"/>
          </a:xfrm>
        </p:spPr>
        <p:txBody>
          <a:bodyPr/>
          <a:lstStyle/>
          <a:p>
            <a:r>
              <a:rPr lang="en-US" sz="2800" dirty="0" smtClean="0"/>
              <a:t>Transcriptomic analyses</a:t>
            </a:r>
          </a:p>
          <a:p>
            <a:pPr lvl="1"/>
            <a:r>
              <a:rPr lang="en-US" sz="2400" dirty="0" smtClean="0"/>
              <a:t>Described by </a:t>
            </a:r>
            <a:r>
              <a:rPr lang="en-US" sz="2400" i="1" dirty="0" smtClean="0"/>
              <a:t>Yin et al. 2005</a:t>
            </a:r>
          </a:p>
          <a:p>
            <a:pPr lvl="1"/>
            <a:r>
              <a:rPr lang="en-US" sz="2400" dirty="0" smtClean="0"/>
              <a:t>Included in meta-analyses by</a:t>
            </a:r>
            <a:r>
              <a:rPr lang="en-US" sz="2400" i="1" dirty="0" smtClean="0"/>
              <a:t> </a:t>
            </a:r>
            <a:r>
              <a:rPr lang="en-US" sz="2400" i="1" dirty="0" err="1" smtClean="0"/>
              <a:t>Pfefferle</a:t>
            </a:r>
            <a:r>
              <a:rPr lang="en-US" sz="2400" i="1" dirty="0" smtClean="0"/>
              <a:t> et al. 2013</a:t>
            </a:r>
          </a:p>
          <a:p>
            <a:pPr lvl="2"/>
            <a:r>
              <a:rPr lang="en-US" sz="2000" dirty="0" smtClean="0"/>
              <a:t>Heterogeneous gene expression patterns</a:t>
            </a:r>
          </a:p>
          <a:p>
            <a:pPr lvl="2"/>
            <a:r>
              <a:rPr lang="en-US" sz="2000" dirty="0" smtClean="0"/>
              <a:t>5 subtypes found in 11 MPA/DMBA-induced tumors</a:t>
            </a:r>
          </a:p>
          <a:p>
            <a:r>
              <a:rPr lang="en-US" sz="2800" dirty="0" smtClean="0"/>
              <a:t>Genomic analyses</a:t>
            </a:r>
          </a:p>
          <a:p>
            <a:pPr lvl="1"/>
            <a:r>
              <a:rPr lang="en-US" sz="2400" dirty="0" smtClean="0"/>
              <a:t>Exome sequencing by </a:t>
            </a:r>
            <a:r>
              <a:rPr lang="en-US" sz="2400" i="1" dirty="0" smtClean="0"/>
              <a:t>Abba </a:t>
            </a:r>
            <a:r>
              <a:rPr lang="en-US" sz="2400" i="1" dirty="0"/>
              <a:t>et al. </a:t>
            </a:r>
            <a:r>
              <a:rPr lang="en-US" sz="2400" i="1" dirty="0" smtClean="0"/>
              <a:t>2016 </a:t>
            </a:r>
            <a:r>
              <a:rPr lang="en-US" sz="2400" dirty="0" smtClean="0"/>
              <a:t>of DMBA-induced tumors with (n = 9) and without MPA (n = 13)</a:t>
            </a:r>
          </a:p>
          <a:p>
            <a:pPr lvl="1"/>
            <a:r>
              <a:rPr lang="en-US" sz="2400" dirty="0" smtClean="0"/>
              <a:t>High mutation frequency</a:t>
            </a:r>
          </a:p>
          <a:p>
            <a:pPr lvl="1"/>
            <a:r>
              <a:rPr lang="en-US" sz="2400" i="1" dirty="0" smtClean="0"/>
              <a:t>Pik3ca </a:t>
            </a:r>
            <a:r>
              <a:rPr lang="en-US" sz="2400" dirty="0" smtClean="0"/>
              <a:t>mutations frequent without MPA, otherwise heterogeneous</a:t>
            </a:r>
          </a:p>
          <a:p>
            <a:pPr lvl="1"/>
            <a:endParaRPr lang="en-US" sz="2400" i="1" dirty="0" smtClean="0"/>
          </a:p>
          <a:p>
            <a:pPr lvl="1"/>
            <a:endParaRPr lang="en-US" sz="2400" dirty="0" smtClean="0"/>
          </a:p>
          <a:p>
            <a:endParaRPr lang="en-US" sz="2400" dirty="0"/>
          </a:p>
        </p:txBody>
      </p:sp>
    </p:spTree>
    <p:extLst>
      <p:ext uri="{BB962C8B-B14F-4D97-AF65-F5344CB8AC3E}">
        <p14:creationId xmlns:p14="http://schemas.microsoft.com/office/powerpoint/2010/main" val="443577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1728"/>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2799608"/>
            <a:ext cx="10972800" cy="1760517"/>
          </a:xfrm>
        </p:spPr>
        <p:txBody>
          <a:bodyPr/>
          <a:lstStyle/>
          <a:p>
            <a:pPr marL="0" indent="0" algn="ctr">
              <a:buNone/>
            </a:pPr>
            <a:r>
              <a:rPr lang="en-US" dirty="0" smtClean="0"/>
              <a:t>Are MPA/DMBA-induced mouse mammary tumors a valid and/or useful model of human breast cancer?</a:t>
            </a:r>
            <a:endParaRPr lang="en-US" dirty="0"/>
          </a:p>
        </p:txBody>
      </p:sp>
    </p:spTree>
    <p:extLst>
      <p:ext uri="{BB962C8B-B14F-4D97-AF65-F5344CB8AC3E}">
        <p14:creationId xmlns:p14="http://schemas.microsoft.com/office/powerpoint/2010/main" val="888915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USmal">
  <a:themeElements>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Powerpointm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m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pointm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pointm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pointm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pointm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pointma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pointm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pointm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pointm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pointm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pointm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owerpointmalE 13">
        <a:dk1>
          <a:srgbClr val="000000"/>
        </a:dk1>
        <a:lt1>
          <a:srgbClr val="FFFFFF"/>
        </a:lt1>
        <a:dk2>
          <a:srgbClr val="00338D"/>
        </a:dk2>
        <a:lt2>
          <a:srgbClr val="808080"/>
        </a:lt2>
        <a:accent1>
          <a:srgbClr val="C2C2A0"/>
        </a:accent1>
        <a:accent2>
          <a:srgbClr val="0072BC"/>
        </a:accent2>
        <a:accent3>
          <a:srgbClr val="FFFFFF"/>
        </a:accent3>
        <a:accent4>
          <a:srgbClr val="000000"/>
        </a:accent4>
        <a:accent5>
          <a:srgbClr val="DDDDCD"/>
        </a:accent5>
        <a:accent6>
          <a:srgbClr val="0067AA"/>
        </a:accent6>
        <a:hlink>
          <a:srgbClr val="00338D"/>
        </a:hlink>
        <a:folHlink>
          <a:srgbClr val="993399"/>
        </a:folHlink>
      </a:clrScheme>
      <a:clrMap bg1="lt1" tx1="dk1" bg2="lt2" tx2="dk2" accent1="accent1" accent2="accent2" accent3="accent3" accent4="accent4" accent5="accent5" accent6="accent6" hlink="hlink" folHlink="folHlink"/>
    </a:extraClrScheme>
    <a:extraClrScheme>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5806</TotalTime>
  <Words>5096</Words>
  <Application>Microsoft Macintosh PowerPoint</Application>
  <PresentationFormat>Widescreen</PresentationFormat>
  <Paragraphs>607</Paragraphs>
  <Slides>28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Black</vt:lpstr>
      <vt:lpstr>Calibri</vt:lpstr>
      <vt:lpstr>Century Schoolbook</vt:lpstr>
      <vt:lpstr>Helvetica Neue</vt:lpstr>
      <vt:lpstr>Mangal</vt:lpstr>
      <vt:lpstr>ＭＳ Ｐゴシック</vt:lpstr>
      <vt:lpstr>ＭＳ 明朝</vt:lpstr>
      <vt:lpstr>Times New Roman</vt:lpstr>
      <vt:lpstr>Arial</vt:lpstr>
      <vt:lpstr>OUSmal</vt:lpstr>
      <vt:lpstr>Molecular Profiling of MPA/DMBA-Induced Mouse Mammary Tumors </vt:lpstr>
      <vt:lpstr>Introduction</vt:lpstr>
      <vt:lpstr>Breast Cancer</vt:lpstr>
      <vt:lpstr>Breast Cancer Genomes and Transcriptomes</vt:lpstr>
      <vt:lpstr>Mouse Models of Breast Cancer</vt:lpstr>
      <vt:lpstr>Transcriptomic Mouse Mammary Tumor Analyses</vt:lpstr>
      <vt:lpstr>MPA/DMBA Induced Carcinogenesis</vt:lpstr>
      <vt:lpstr>Genomic and Transcriptomic analyses of MPA/DMBA-induced tumors</vt:lpstr>
      <vt:lpstr>Aim</vt:lpstr>
      <vt:lpstr>Material and Methods</vt:lpstr>
      <vt:lpstr>MPA/DMBA-induced carcinogenesis</vt:lpstr>
      <vt:lpstr>Tumor analyses</vt:lpstr>
      <vt:lpstr>Results</vt:lpstr>
      <vt:lpstr>Histology</vt:lpstr>
      <vt:lpstr>Immunohistochemical Markers</vt:lpstr>
      <vt:lpstr>Driver Gene Mutations</vt:lpstr>
      <vt:lpstr>Hotspot Mutations</vt:lpstr>
      <vt:lpstr>Comparative Mutation Rates</vt:lpstr>
      <vt:lpstr>Mutation Spectra</vt:lpstr>
      <vt:lpstr>Mutation Spectra in Trinucleotide Context</vt:lpstr>
      <vt:lpstr>Mutational Signatures</vt:lpstr>
      <vt:lpstr>Validation by Sanger Sequencing</vt:lpstr>
      <vt:lpstr>Discussion &amp; Conclusions</vt:lpstr>
      <vt:lpstr>Findings</vt:lpstr>
      <vt:lpstr>Methodological Considerations</vt:lpstr>
      <vt:lpstr>Aim</vt:lpstr>
      <vt:lpstr>Future Perspectives</vt:lpstr>
      <vt:lpstr>Acknowledgements/Collaborators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Profiling of MPA/DMBA Induced Mouse Mammary Tumors</dc:title>
  <dc:creator>Christian Fougner</dc:creator>
  <cp:lastModifiedBy>Christian Fougner</cp:lastModifiedBy>
  <cp:revision>126</cp:revision>
  <dcterms:created xsi:type="dcterms:W3CDTF">2017-01-25T12:08:53Z</dcterms:created>
  <dcterms:modified xsi:type="dcterms:W3CDTF">2017-11-24T10:05:00Z</dcterms:modified>
</cp:coreProperties>
</file>